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500" r:id="rId1"/>
  </p:sldMasterIdLst>
  <p:notesMasterIdLst>
    <p:notesMasterId r:id="rId26"/>
  </p:notesMasterIdLst>
  <p:handoutMasterIdLst>
    <p:handoutMasterId r:id="rId27"/>
  </p:handoutMasterIdLst>
  <p:sldIdLst>
    <p:sldId id="256" r:id="rId2"/>
    <p:sldId id="257" r:id="rId3"/>
    <p:sldId id="260" r:id="rId4"/>
    <p:sldId id="261" r:id="rId5"/>
    <p:sldId id="262" r:id="rId6"/>
    <p:sldId id="281" r:id="rId7"/>
    <p:sldId id="282" r:id="rId8"/>
    <p:sldId id="283" r:id="rId9"/>
    <p:sldId id="266" r:id="rId10"/>
    <p:sldId id="284" r:id="rId11"/>
    <p:sldId id="285" r:id="rId12"/>
    <p:sldId id="269" r:id="rId13"/>
    <p:sldId id="270" r:id="rId14"/>
    <p:sldId id="271" r:id="rId15"/>
    <p:sldId id="272" r:id="rId16"/>
    <p:sldId id="273" r:id="rId17"/>
    <p:sldId id="274" r:id="rId18"/>
    <p:sldId id="288" r:id="rId19"/>
    <p:sldId id="275" r:id="rId20"/>
    <p:sldId id="276" r:id="rId21"/>
    <p:sldId id="286" r:id="rId22"/>
    <p:sldId id="278" r:id="rId23"/>
    <p:sldId id="287" r:id="rId24"/>
    <p:sldId id="280" r:id="rId25"/>
  </p:sldIdLst>
  <p:sldSz cx="12188825" cy="6858000"/>
  <p:notesSz cx="6858000" cy="9144000"/>
  <p:defaultText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6" userDrawn="1">
          <p15:clr>
            <a:srgbClr val="A4A3A4"/>
          </p15:clr>
        </p15:guide>
        <p15:guide id="3" pos="143" userDrawn="1">
          <p15:clr>
            <a:srgbClr val="A4A3A4"/>
          </p15:clr>
        </p15:guide>
        <p15:guide id="4" pos="7535" userDrawn="1">
          <p15:clr>
            <a:srgbClr val="A4A3A4"/>
          </p15:clr>
        </p15:guide>
        <p15:guide id="5" orient="horz" pos="398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9D8E"/>
    <a:srgbClr val="DDB445"/>
    <a:srgbClr val="051222"/>
    <a:srgbClr val="E9A14A"/>
    <a:srgbClr val="927FBF"/>
    <a:srgbClr val="7EB761"/>
    <a:srgbClr val="379CC3"/>
    <a:srgbClr val="721E1F"/>
    <a:srgbClr val="BE5440"/>
    <a:srgbClr val="781E2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88" autoAdjust="0"/>
    <p:restoredTop sz="86378" autoAdjust="0"/>
  </p:normalViewPr>
  <p:slideViewPr>
    <p:cSldViewPr snapToGrid="0" snapToObjects="1">
      <p:cViewPr varScale="1">
        <p:scale>
          <a:sx n="95" d="100"/>
          <a:sy n="95" d="100"/>
        </p:scale>
        <p:origin x="312" y="84"/>
      </p:cViewPr>
      <p:guideLst>
        <p:guide orient="horz" pos="696"/>
        <p:guide pos="143"/>
        <p:guide pos="7535"/>
        <p:guide orient="horz" pos="3984"/>
      </p:guideLst>
    </p:cSldViewPr>
  </p:slideViewPr>
  <p:outlineViewPr>
    <p:cViewPr>
      <p:scale>
        <a:sx n="35" d="100"/>
        <a:sy n="35"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7C3C119-78A7-1246-8D8F-33AEF65602F7}" type="datetimeFigureOut">
              <a:rPr lang="en-US" smtClean="0"/>
              <a:pPr/>
              <a:t>10/26/2022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5C58E12-B52C-6D4C-AFCC-CA086959843D}" type="slidenum">
              <a:rPr lang="en-US" smtClean="0"/>
              <a:pPr/>
              <a:t>‹#›</a:t>
            </a:fld>
            <a:endParaRPr lang="en-US" dirty="0"/>
          </a:p>
        </p:txBody>
      </p:sp>
    </p:spTree>
    <p:extLst>
      <p:ext uri="{BB962C8B-B14F-4D97-AF65-F5344CB8AC3E}">
        <p14:creationId xmlns:p14="http://schemas.microsoft.com/office/powerpoint/2010/main" val="165860544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AF682F0-DFDD-9D47-904F-863866E342F8}" type="datetimeFigureOut">
              <a:rPr lang="en-US" smtClean="0"/>
              <a:pPr/>
              <a:t>10/26/2022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ADA54F2-9768-BB4D-944F-81B872D1A08B}" type="slidenum">
              <a:rPr lang="en-US" smtClean="0"/>
              <a:pPr/>
              <a:t>‹#›</a:t>
            </a:fld>
            <a:endParaRPr lang="en-US" dirty="0"/>
          </a:p>
        </p:txBody>
      </p:sp>
    </p:spTree>
    <p:extLst>
      <p:ext uri="{BB962C8B-B14F-4D97-AF65-F5344CB8AC3E}">
        <p14:creationId xmlns:p14="http://schemas.microsoft.com/office/powerpoint/2010/main" val="2642600740"/>
      </p:ext>
    </p:extLst>
  </p:cSld>
  <p:clrMap bg1="lt1" tx1="dk1" bg2="lt2" tx2="dk2" accent1="accent1" accent2="accent2" accent3="accent3" accent4="accent4" accent5="accent5" accent6="accent6" hlink="hlink" folHlink="folHlink"/>
  <p:notesStyle>
    <a:lvl1pPr marL="0" algn="l" defTabSz="609493" rtl="0" eaLnBrk="1" latinLnBrk="0" hangingPunct="1">
      <a:defRPr sz="1600" kern="1200">
        <a:solidFill>
          <a:schemeClr val="tx1"/>
        </a:solidFill>
        <a:latin typeface="+mn-lt"/>
        <a:ea typeface="+mn-ea"/>
        <a:cs typeface="+mn-cs"/>
      </a:defRPr>
    </a:lvl1pPr>
    <a:lvl2pPr marL="609493" algn="l" defTabSz="609493" rtl="0" eaLnBrk="1" latinLnBrk="0" hangingPunct="1">
      <a:defRPr sz="1600" kern="1200">
        <a:solidFill>
          <a:schemeClr val="tx1"/>
        </a:solidFill>
        <a:latin typeface="+mn-lt"/>
        <a:ea typeface="+mn-ea"/>
        <a:cs typeface="+mn-cs"/>
      </a:defRPr>
    </a:lvl2pPr>
    <a:lvl3pPr marL="1218987" algn="l" defTabSz="609493" rtl="0" eaLnBrk="1" latinLnBrk="0" hangingPunct="1">
      <a:defRPr sz="1600" kern="1200">
        <a:solidFill>
          <a:schemeClr val="tx1"/>
        </a:solidFill>
        <a:latin typeface="+mn-lt"/>
        <a:ea typeface="+mn-ea"/>
        <a:cs typeface="+mn-cs"/>
      </a:defRPr>
    </a:lvl3pPr>
    <a:lvl4pPr marL="1828480" algn="l" defTabSz="609493" rtl="0" eaLnBrk="1" latinLnBrk="0" hangingPunct="1">
      <a:defRPr sz="1600" kern="1200">
        <a:solidFill>
          <a:schemeClr val="tx1"/>
        </a:solidFill>
        <a:latin typeface="+mn-lt"/>
        <a:ea typeface="+mn-ea"/>
        <a:cs typeface="+mn-cs"/>
      </a:defRPr>
    </a:lvl4pPr>
    <a:lvl5pPr marL="2437973" algn="l" defTabSz="609493" rtl="0" eaLnBrk="1" latinLnBrk="0" hangingPunct="1">
      <a:defRPr sz="1600" kern="1200">
        <a:solidFill>
          <a:schemeClr val="tx1"/>
        </a:solidFill>
        <a:latin typeface="+mn-lt"/>
        <a:ea typeface="+mn-ea"/>
        <a:cs typeface="+mn-cs"/>
      </a:defRPr>
    </a:lvl5pPr>
    <a:lvl6pPr marL="3047467" algn="l" defTabSz="609493" rtl="0" eaLnBrk="1" latinLnBrk="0" hangingPunct="1">
      <a:defRPr sz="1600" kern="1200">
        <a:solidFill>
          <a:schemeClr val="tx1"/>
        </a:solidFill>
        <a:latin typeface="+mn-lt"/>
        <a:ea typeface="+mn-ea"/>
        <a:cs typeface="+mn-cs"/>
      </a:defRPr>
    </a:lvl6pPr>
    <a:lvl7pPr marL="3656960" algn="l" defTabSz="609493" rtl="0" eaLnBrk="1" latinLnBrk="0" hangingPunct="1">
      <a:defRPr sz="1600" kern="1200">
        <a:solidFill>
          <a:schemeClr val="tx1"/>
        </a:solidFill>
        <a:latin typeface="+mn-lt"/>
        <a:ea typeface="+mn-ea"/>
        <a:cs typeface="+mn-cs"/>
      </a:defRPr>
    </a:lvl7pPr>
    <a:lvl8pPr marL="4266453" algn="l" defTabSz="609493" rtl="0" eaLnBrk="1" latinLnBrk="0" hangingPunct="1">
      <a:defRPr sz="1600" kern="1200">
        <a:solidFill>
          <a:schemeClr val="tx1"/>
        </a:solidFill>
        <a:latin typeface="+mn-lt"/>
        <a:ea typeface="+mn-ea"/>
        <a:cs typeface="+mn-cs"/>
      </a:defRPr>
    </a:lvl8pPr>
    <a:lvl9pPr marL="4875947" algn="l" defTabSz="609493"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Trebuchet MS"/>
              </a:rPr>
              <a:t>Access and analysis of MODIS NDVI (Normalized Difference Vegetation Index) Ove</a:t>
            </a:r>
            <a:r>
              <a:rPr lang="en-US" dirty="0"/>
              <a:t>r the  Sao Francisco Verdadeiro (SFV) Watershed</a:t>
            </a:r>
          </a:p>
        </p:txBody>
      </p:sp>
      <p:sp>
        <p:nvSpPr>
          <p:cNvPr id="4" name="Slide Number Placeholder 3"/>
          <p:cNvSpPr>
            <a:spLocks noGrp="1"/>
          </p:cNvSpPr>
          <p:nvPr>
            <p:ph type="sldNum" sz="quarter" idx="10"/>
          </p:nvPr>
        </p:nvSpPr>
        <p:spPr/>
        <p:txBody>
          <a:bodyPr/>
          <a:lstStyle/>
          <a:p>
            <a:fld id="{4ADA54F2-9768-BB4D-944F-81B872D1A08B}" type="slidenum">
              <a:rPr lang="en-US" smtClean="0"/>
              <a:pPr/>
              <a:t>1</a:t>
            </a:fld>
            <a:endParaRPr lang="en-US" dirty="0"/>
          </a:p>
        </p:txBody>
      </p:sp>
    </p:spTree>
    <p:extLst>
      <p:ext uri="{BB962C8B-B14F-4D97-AF65-F5344CB8AC3E}">
        <p14:creationId xmlns:p14="http://schemas.microsoft.com/office/powerpoint/2010/main" val="17648764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14</a:t>
            </a:fld>
            <a:endParaRPr lang="en-US" dirty="0"/>
          </a:p>
        </p:txBody>
      </p:sp>
    </p:spTree>
    <p:extLst>
      <p:ext uri="{BB962C8B-B14F-4D97-AF65-F5344CB8AC3E}">
        <p14:creationId xmlns:p14="http://schemas.microsoft.com/office/powerpoint/2010/main" val="8159262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17</a:t>
            </a:fld>
            <a:endParaRPr lang="en-US" dirty="0"/>
          </a:p>
        </p:txBody>
      </p:sp>
    </p:spTree>
    <p:extLst>
      <p:ext uri="{BB962C8B-B14F-4D97-AF65-F5344CB8AC3E}">
        <p14:creationId xmlns:p14="http://schemas.microsoft.com/office/powerpoint/2010/main" val="15326805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18</a:t>
            </a:fld>
            <a:endParaRPr lang="en-US" dirty="0"/>
          </a:p>
        </p:txBody>
      </p:sp>
    </p:spTree>
    <p:extLst>
      <p:ext uri="{BB962C8B-B14F-4D97-AF65-F5344CB8AC3E}">
        <p14:creationId xmlns:p14="http://schemas.microsoft.com/office/powerpoint/2010/main" val="1862746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DA54F2-9768-BB4D-944F-81B872D1A08B}" type="slidenum">
              <a:rPr lang="en-US" smtClean="0"/>
              <a:pPr/>
              <a:t>24</a:t>
            </a:fld>
            <a:endParaRPr lang="en-US" dirty="0"/>
          </a:p>
        </p:txBody>
      </p:sp>
    </p:spTree>
    <p:extLst>
      <p:ext uri="{BB962C8B-B14F-4D97-AF65-F5344CB8AC3E}">
        <p14:creationId xmlns:p14="http://schemas.microsoft.com/office/powerpoint/2010/main" val="7494724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2">
            <a:extLst>
              <a:ext uri="{28A0092B-C50C-407E-A947-70E740481C1C}">
                <a14:useLocalDpi xmlns:a14="http://schemas.microsoft.com/office/drawing/2010/main" val="0"/>
              </a:ext>
            </a:extLst>
          </a:blip>
          <a:srcRect l="8758" t="63329" r="8769" b="5508"/>
          <a:stretch/>
        </p:blipFill>
        <p:spPr>
          <a:xfrm>
            <a:off x="-1652" y="-1"/>
            <a:ext cx="12190477" cy="4606401"/>
          </a:xfrm>
          <a:prstGeom prst="rect">
            <a:avLst/>
          </a:prstGeom>
        </p:spPr>
      </p:pic>
      <p:sp>
        <p:nvSpPr>
          <p:cNvPr id="13" name="Title 1"/>
          <p:cNvSpPr>
            <a:spLocks noGrp="1"/>
          </p:cNvSpPr>
          <p:nvPr>
            <p:ph type="ctrTitle"/>
          </p:nvPr>
        </p:nvSpPr>
        <p:spPr>
          <a:xfrm>
            <a:off x="1869242" y="4809507"/>
            <a:ext cx="9597290" cy="730682"/>
          </a:xfrm>
        </p:spPr>
        <p:txBody>
          <a:bodyPr anchor="ctr">
            <a:normAutofit/>
          </a:bodyPr>
          <a:lstStyle>
            <a:lvl1pPr>
              <a:lnSpc>
                <a:spcPct val="120000"/>
              </a:lnSpc>
              <a:spcAft>
                <a:spcPts val="0"/>
              </a:spcAft>
              <a:defRPr sz="3200">
                <a:latin typeface="+mn-lt"/>
                <a:cs typeface="Arial"/>
              </a:defRPr>
            </a:lvl1pPr>
          </a:lstStyle>
          <a:p>
            <a:r>
              <a:rPr lang="en-US" dirty="0"/>
              <a:t>Click to edit Master title style</a:t>
            </a:r>
          </a:p>
        </p:txBody>
      </p:sp>
      <p:pic>
        <p:nvPicPr>
          <p:cNvPr id="15" name="Picture 14"/>
          <p:cNvPicPr>
            <a:picLocks noChangeAspect="1"/>
          </p:cNvPicPr>
          <p:nvPr userDrawn="1"/>
        </p:nvPicPr>
        <p:blipFill>
          <a:blip r:embed="rId3">
            <a:extLst>
              <a:ext uri="{28A0092B-C50C-407E-A947-70E740481C1C}">
                <a14:useLocalDpi xmlns:a14="http://schemas.microsoft.com/office/drawing/2010/main"/>
              </a:ext>
            </a:extLst>
          </a:blip>
          <a:stretch>
            <a:fillRect/>
          </a:stretch>
        </p:blipFill>
        <p:spPr>
          <a:xfrm>
            <a:off x="147350" y="4923727"/>
            <a:ext cx="1573874" cy="1573874"/>
          </a:xfrm>
          <a:prstGeom prst="rect">
            <a:avLst/>
          </a:prstGeom>
        </p:spPr>
      </p:pic>
      <p:sp>
        <p:nvSpPr>
          <p:cNvPr id="16" name="Text Placeholder 4"/>
          <p:cNvSpPr>
            <a:spLocks noGrp="1"/>
          </p:cNvSpPr>
          <p:nvPr>
            <p:ph type="body" sz="quarter" idx="10" hasCustomPrompt="1"/>
          </p:nvPr>
        </p:nvSpPr>
        <p:spPr>
          <a:xfrm>
            <a:off x="1868574" y="5636267"/>
            <a:ext cx="9598611" cy="439738"/>
          </a:xfrm>
        </p:spPr>
        <p:txBody>
          <a:bodyPr anchor="ctr">
            <a:noAutofit/>
          </a:bodyPr>
          <a:lstStyle>
            <a:lvl1pPr marL="146278" indent="0">
              <a:buFontTx/>
              <a:buNone/>
              <a:defRPr sz="2000">
                <a:latin typeface="+mn-lt"/>
              </a:defRPr>
            </a:lvl1pPr>
            <a:lvl2pPr marL="365696" indent="0">
              <a:buFontTx/>
              <a:buNone/>
              <a:defRPr sz="1600">
                <a:latin typeface="+mn-lt"/>
              </a:defRPr>
            </a:lvl2pPr>
            <a:lvl3pPr marL="731392" indent="0">
              <a:buFontTx/>
              <a:buNone/>
              <a:defRPr sz="1600">
                <a:latin typeface="+mn-lt"/>
              </a:defRPr>
            </a:lvl3pPr>
            <a:lvl4pPr marL="975189" indent="0">
              <a:buFontTx/>
              <a:buNone/>
              <a:defRPr sz="1600">
                <a:latin typeface="+mn-lt"/>
              </a:defRPr>
            </a:lvl4pPr>
            <a:lvl5pPr marL="1340885" indent="0">
              <a:buFontTx/>
              <a:buNone/>
              <a:defRPr sz="1600">
                <a:latin typeface="+mn-lt"/>
              </a:defRPr>
            </a:lvl5pPr>
          </a:lstStyle>
          <a:p>
            <a:pPr lvl="0"/>
            <a:r>
              <a:rPr lang="en-US" dirty="0"/>
              <a:t>Presenter Name</a:t>
            </a:r>
          </a:p>
        </p:txBody>
      </p:sp>
      <p:sp>
        <p:nvSpPr>
          <p:cNvPr id="17" name="Text Placeholder 4"/>
          <p:cNvSpPr>
            <a:spLocks noGrp="1"/>
          </p:cNvSpPr>
          <p:nvPr>
            <p:ph type="body" sz="quarter" idx="11" hasCustomPrompt="1"/>
          </p:nvPr>
        </p:nvSpPr>
        <p:spPr>
          <a:xfrm>
            <a:off x="1868574" y="6172083"/>
            <a:ext cx="9598611" cy="439738"/>
          </a:xfrm>
        </p:spPr>
        <p:txBody>
          <a:bodyPr anchor="ctr">
            <a:noAutofit/>
          </a:bodyPr>
          <a:lstStyle>
            <a:lvl1pPr marL="146278" indent="0">
              <a:buFontTx/>
              <a:buNone/>
              <a:defRPr sz="2000">
                <a:latin typeface="+mn-lt"/>
              </a:defRPr>
            </a:lvl1pPr>
            <a:lvl2pPr marL="365696" indent="0">
              <a:buFontTx/>
              <a:buNone/>
              <a:defRPr sz="1600">
                <a:latin typeface="+mn-lt"/>
              </a:defRPr>
            </a:lvl2pPr>
            <a:lvl3pPr marL="731392" indent="0">
              <a:buFontTx/>
              <a:buNone/>
              <a:defRPr sz="1600">
                <a:latin typeface="+mn-lt"/>
              </a:defRPr>
            </a:lvl3pPr>
            <a:lvl4pPr marL="975189" indent="0">
              <a:buFontTx/>
              <a:buNone/>
              <a:defRPr sz="1600">
                <a:latin typeface="+mn-lt"/>
              </a:defRPr>
            </a:lvl4pPr>
            <a:lvl5pPr marL="1340885" indent="0">
              <a:buFontTx/>
              <a:buNone/>
              <a:defRPr sz="1600">
                <a:latin typeface="+mn-lt"/>
              </a:defRPr>
            </a:lvl5pPr>
          </a:lstStyle>
          <a:p>
            <a:pPr lvl="0"/>
            <a:r>
              <a:rPr lang="en-US" dirty="0"/>
              <a:t>Date</a:t>
            </a:r>
          </a:p>
        </p:txBody>
      </p:sp>
      <p:cxnSp>
        <p:nvCxnSpPr>
          <p:cNvPr id="19" name="Straight Connector 18"/>
          <p:cNvCxnSpPr/>
          <p:nvPr userDrawn="1"/>
        </p:nvCxnSpPr>
        <p:spPr>
          <a:xfrm flipV="1">
            <a:off x="-64" y="4606401"/>
            <a:ext cx="12188952"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21" name="Picture 25" descr="NASA insigniaCMYK"/>
          <p:cNvPicPr preferRelativeResize="0">
            <a:picLocks noChangeAspect="1" noChangeArrowheads="1"/>
          </p:cNvPicPr>
          <p:nvPr userDrawn="1"/>
        </p:nvPicPr>
        <p:blipFill>
          <a:blip r:embed="rId4" cstate="print">
            <a:extLst>
              <a:ext uri="{28A0092B-C50C-407E-A947-70E740481C1C}">
                <a14:useLocalDpi xmlns:a14="http://schemas.microsoft.com/office/drawing/2010/main"/>
              </a:ext>
            </a:extLst>
          </a:blip>
          <a:srcRect/>
          <a:stretch>
            <a:fillRect/>
          </a:stretch>
        </p:blipFill>
        <p:spPr bwMode="auto">
          <a:xfrm>
            <a:off x="11027470" y="76200"/>
            <a:ext cx="951111" cy="761736"/>
          </a:xfrm>
          <a:prstGeom prst="rect">
            <a:avLst/>
          </a:prstGeom>
          <a:noFill/>
          <a:ln w="9525">
            <a:noFill/>
            <a:miter lim="800000"/>
            <a:headEnd/>
            <a:tailEnd/>
          </a:ln>
        </p:spPr>
      </p:pic>
      <p:sp>
        <p:nvSpPr>
          <p:cNvPr id="22" name="Rectangle 21"/>
          <p:cNvSpPr/>
          <p:nvPr userDrawn="1"/>
        </p:nvSpPr>
        <p:spPr>
          <a:xfrm>
            <a:off x="147350" y="304800"/>
            <a:ext cx="2975262" cy="304800"/>
          </a:xfrm>
          <a:prstGeom prst="rect">
            <a:avLst/>
          </a:prstGeom>
          <a:solidFill>
            <a:srgbClr val="721E1F"/>
          </a:solidFill>
          <a:ln>
            <a:noFill/>
          </a:ln>
          <a:effectLst>
            <a:glow rad="444500">
              <a:srgbClr val="721E1F">
                <a:alpha val="40000"/>
              </a:srgbClr>
            </a:glow>
            <a:softEdge rad="63500"/>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3" name="TextBox 22"/>
          <p:cNvSpPr txBox="1"/>
          <p:nvPr userDrawn="1"/>
        </p:nvSpPr>
        <p:spPr>
          <a:xfrm>
            <a:off x="147350" y="318580"/>
            <a:ext cx="3295938" cy="276977"/>
          </a:xfrm>
          <a:prstGeom prst="rect">
            <a:avLst/>
          </a:prstGeom>
          <a:noFill/>
          <a:effectLst>
            <a:outerShdw blurRad="50800" dist="38100" dir="2700000" algn="tl" rotWithShape="0">
              <a:prstClr val="black">
                <a:alpha val="40000"/>
              </a:prstClr>
            </a:outerShdw>
          </a:effectLst>
        </p:spPr>
        <p:txBody>
          <a:bodyPr wrap="square" lIns="121899" tIns="60949" rIns="121899" bIns="60949" rtlCol="0">
            <a:spAutoFit/>
          </a:bodyPr>
          <a:lstStyle/>
          <a:p>
            <a:pPr algn="l"/>
            <a:r>
              <a:rPr lang="en-US" sz="1000" dirty="0">
                <a:solidFill>
                  <a:schemeClr val="bg1"/>
                </a:solidFill>
                <a:latin typeface="Arial"/>
                <a:cs typeface="Arial"/>
              </a:rPr>
              <a:t>National</a:t>
            </a:r>
            <a:r>
              <a:rPr lang="en-US" sz="1000" baseline="0" dirty="0">
                <a:solidFill>
                  <a:schemeClr val="bg1"/>
                </a:solidFill>
                <a:latin typeface="Arial"/>
                <a:cs typeface="Arial"/>
              </a:rPr>
              <a:t> Aeronautics and Space Administration</a:t>
            </a:r>
            <a:endParaRPr lang="en-US" sz="1000" dirty="0">
              <a:solidFill>
                <a:schemeClr val="bg1"/>
              </a:solidFill>
              <a:latin typeface="Arial"/>
              <a:cs typeface="Arial"/>
            </a:endParaRPr>
          </a:p>
        </p:txBody>
      </p:sp>
    </p:spTree>
    <p:extLst>
      <p:ext uri="{BB962C8B-B14F-4D97-AF65-F5344CB8AC3E}">
        <p14:creationId xmlns:p14="http://schemas.microsoft.com/office/powerpoint/2010/main" val="1114045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3" name="Content Placeholder 2"/>
          <p:cNvSpPr>
            <a:spLocks noGrp="1"/>
          </p:cNvSpPr>
          <p:nvPr>
            <p:ph idx="1"/>
          </p:nvPr>
        </p:nvSpPr>
        <p:spPr>
          <a:xfrm>
            <a:off x="242252" y="1130283"/>
            <a:ext cx="11704320" cy="5041917"/>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extBox 18"/>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20" name="TextBox 19"/>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21" name="Picture 20"/>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994250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Basic Content">
    <p:spTree>
      <p:nvGrpSpPr>
        <p:cNvPr id="1" name=""/>
        <p:cNvGrpSpPr/>
        <p:nvPr/>
      </p:nvGrpSpPr>
      <p:grpSpPr>
        <a:xfrm>
          <a:off x="0" y="0"/>
          <a:ext cx="0" cy="0"/>
          <a:chOff x="0" y="0"/>
          <a:chExt cx="0" cy="0"/>
        </a:xfrm>
      </p:grpSpPr>
      <p:sp>
        <p:nvSpPr>
          <p:cNvPr id="2"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3" name="Content Placeholder 2"/>
          <p:cNvSpPr>
            <a:spLocks noGrp="1"/>
          </p:cNvSpPr>
          <p:nvPr>
            <p:ph idx="1"/>
          </p:nvPr>
        </p:nvSpPr>
        <p:spPr>
          <a:xfrm>
            <a:off x="242252" y="1130283"/>
            <a:ext cx="5806440" cy="5041917"/>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p:cNvSpPr>
            <a:spLocks noGrp="1"/>
          </p:cNvSpPr>
          <p:nvPr>
            <p:ph idx="12"/>
          </p:nvPr>
        </p:nvSpPr>
        <p:spPr>
          <a:xfrm>
            <a:off x="6140132" y="1130282"/>
            <a:ext cx="5806440" cy="5041918"/>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Box 9"/>
          <p:cNvSpPr txBox="1"/>
          <p:nvPr/>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12" name="TextBox 11"/>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5" name="Picture 1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5865217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Basic Content">
    <p:spTree>
      <p:nvGrpSpPr>
        <p:cNvPr id="1" name=""/>
        <p:cNvGrpSpPr/>
        <p:nvPr/>
      </p:nvGrpSpPr>
      <p:grpSpPr>
        <a:xfrm>
          <a:off x="0" y="0"/>
          <a:ext cx="0" cy="0"/>
          <a:chOff x="0" y="0"/>
          <a:chExt cx="0" cy="0"/>
        </a:xfrm>
      </p:grpSpPr>
      <p:sp>
        <p:nvSpPr>
          <p:cNvPr id="13" name="Title 1"/>
          <p:cNvSpPr>
            <a:spLocks noGrp="1"/>
          </p:cNvSpPr>
          <p:nvPr>
            <p:ph type="title" hasCustomPrompt="1"/>
          </p:nvPr>
        </p:nvSpPr>
        <p:spPr>
          <a:xfrm>
            <a:off x="242252" y="276992"/>
            <a:ext cx="11704320" cy="576299"/>
          </a:xfrm>
        </p:spPr>
        <p:txBody>
          <a:bodyPr anchor="ctr">
            <a:noAutofit/>
          </a:bodyPr>
          <a:lstStyle>
            <a:lvl1pPr>
              <a:defRPr sz="2800" b="1"/>
            </a:lvl1pPr>
          </a:lstStyle>
          <a:p>
            <a:r>
              <a:rPr lang="en-US" dirty="0"/>
              <a:t>Click to edit title</a:t>
            </a:r>
          </a:p>
        </p:txBody>
      </p:sp>
      <p:sp>
        <p:nvSpPr>
          <p:cNvPr id="14" name="Content Placeholder 2"/>
          <p:cNvSpPr>
            <a:spLocks noGrp="1"/>
          </p:cNvSpPr>
          <p:nvPr>
            <p:ph idx="1"/>
          </p:nvPr>
        </p:nvSpPr>
        <p:spPr>
          <a:xfrm>
            <a:off x="242252" y="1447799"/>
            <a:ext cx="11704320" cy="4724401"/>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Text Placeholder 10"/>
          <p:cNvSpPr>
            <a:spLocks noGrp="1"/>
          </p:cNvSpPr>
          <p:nvPr>
            <p:ph type="body" sz="quarter" idx="12" hasCustomPrompt="1"/>
          </p:nvPr>
        </p:nvSpPr>
        <p:spPr>
          <a:xfrm>
            <a:off x="242252" y="854075"/>
            <a:ext cx="11704320" cy="514014"/>
          </a:xfrm>
        </p:spPr>
        <p:txBody>
          <a:bodyPr/>
          <a:lstStyle>
            <a:lvl1pPr marL="146278" indent="0">
              <a:buFontTx/>
              <a:buNone/>
              <a:defRPr b="1" baseline="0"/>
            </a:lvl1pPr>
          </a:lstStyle>
          <a:p>
            <a:pPr lvl="0"/>
            <a:r>
              <a:rPr lang="en-US" dirty="0"/>
              <a:t>Click to add subtitle</a:t>
            </a:r>
          </a:p>
        </p:txBody>
      </p:sp>
      <p:sp>
        <p:nvSpPr>
          <p:cNvPr id="17" name="TextBox 16"/>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18" name="TextBox 17"/>
          <p:cNvSpPr txBox="1"/>
          <p:nvPr userDrawn="1"/>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9" name="Picture 18"/>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514225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Basic Content">
    <p:spTree>
      <p:nvGrpSpPr>
        <p:cNvPr id="1" name=""/>
        <p:cNvGrpSpPr/>
        <p:nvPr/>
      </p:nvGrpSpPr>
      <p:grpSpPr>
        <a:xfrm>
          <a:off x="0" y="0"/>
          <a:ext cx="0" cy="0"/>
          <a:chOff x="0" y="0"/>
          <a:chExt cx="0" cy="0"/>
        </a:xfrm>
      </p:grpSpPr>
      <p:sp>
        <p:nvSpPr>
          <p:cNvPr id="12"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13" name="Content Placeholder 2"/>
          <p:cNvSpPr>
            <a:spLocks noGrp="1"/>
          </p:cNvSpPr>
          <p:nvPr>
            <p:ph idx="1"/>
          </p:nvPr>
        </p:nvSpPr>
        <p:spPr>
          <a:xfrm>
            <a:off x="242252" y="1447799"/>
            <a:ext cx="5806440" cy="4724400"/>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Content Placeholder 2"/>
          <p:cNvSpPr>
            <a:spLocks noGrp="1"/>
          </p:cNvSpPr>
          <p:nvPr>
            <p:ph idx="12"/>
          </p:nvPr>
        </p:nvSpPr>
        <p:spPr>
          <a:xfrm>
            <a:off x="6140132" y="1447798"/>
            <a:ext cx="5806440" cy="4724401"/>
          </a:xfrm>
        </p:spPr>
        <p:txBody>
          <a:bodyPr>
            <a:normAutofit/>
          </a:bodyPr>
          <a:lstStyle>
            <a:lvl1pPr>
              <a:spcBef>
                <a:spcPts val="800"/>
              </a:spcBef>
              <a:spcAft>
                <a:spcPts val="0"/>
              </a:spcAft>
              <a:defRPr sz="2400"/>
            </a:lvl1pPr>
            <a:lvl2pPr>
              <a:spcAft>
                <a:spcPts val="0"/>
              </a:spcAft>
              <a:defRPr sz="2400"/>
            </a:lvl2pPr>
            <a:lvl3pPr>
              <a:spcAft>
                <a:spcPts val="0"/>
              </a:spcAft>
              <a:defRPr sz="2400"/>
            </a:lvl3pPr>
            <a:lvl4pPr>
              <a:spcAft>
                <a:spcPts val="0"/>
              </a:spcAft>
              <a:defRPr sz="2400"/>
            </a:lvl4pPr>
            <a:lvl5pPr>
              <a:spcAft>
                <a:spcPts val="0"/>
              </a:spcAft>
              <a:defRPr sz="2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Text Placeholder 10"/>
          <p:cNvSpPr>
            <a:spLocks noGrp="1"/>
          </p:cNvSpPr>
          <p:nvPr>
            <p:ph type="body" sz="quarter" idx="13" hasCustomPrompt="1"/>
          </p:nvPr>
        </p:nvSpPr>
        <p:spPr>
          <a:xfrm>
            <a:off x="242252" y="854075"/>
            <a:ext cx="11704320" cy="514014"/>
          </a:xfrm>
        </p:spPr>
        <p:txBody>
          <a:bodyPr/>
          <a:lstStyle>
            <a:lvl1pPr marL="146278" indent="0">
              <a:buFontTx/>
              <a:buNone/>
              <a:defRPr b="1" baseline="0"/>
            </a:lvl1pPr>
          </a:lstStyle>
          <a:p>
            <a:pPr lvl="0"/>
            <a:r>
              <a:rPr lang="en-US" dirty="0"/>
              <a:t>Click to add subtitle</a:t>
            </a:r>
          </a:p>
        </p:txBody>
      </p:sp>
      <p:sp>
        <p:nvSpPr>
          <p:cNvPr id="20" name="TextBox 19"/>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21" name="TextBox 20"/>
          <p:cNvSpPr txBox="1"/>
          <p:nvPr userDrawn="1"/>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22" name="Picture 2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907669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8758" t="57601" r="8769" b="11236"/>
          <a:stretch/>
        </p:blipFill>
        <p:spPr>
          <a:xfrm>
            <a:off x="-1652" y="-1"/>
            <a:ext cx="12190477" cy="4606401"/>
          </a:xfrm>
          <a:prstGeom prst="rect">
            <a:avLst/>
          </a:prstGeom>
        </p:spPr>
      </p:pic>
      <p:sp>
        <p:nvSpPr>
          <p:cNvPr id="10" name="Title 1"/>
          <p:cNvSpPr>
            <a:spLocks noGrp="1"/>
          </p:cNvSpPr>
          <p:nvPr>
            <p:ph type="title"/>
          </p:nvPr>
        </p:nvSpPr>
        <p:spPr>
          <a:xfrm>
            <a:off x="1321692" y="4914998"/>
            <a:ext cx="9545440" cy="1643370"/>
          </a:xfrm>
        </p:spPr>
        <p:txBody>
          <a:bodyPr anchor="ctr"/>
          <a:lstStyle>
            <a:lvl1pPr algn="ctr">
              <a:defRPr sz="3200"/>
            </a:lvl1pPr>
          </a:lstStyle>
          <a:p>
            <a:r>
              <a:rPr lang="en-US"/>
              <a:t>Click to edit Master title style</a:t>
            </a:r>
            <a:endParaRPr lang="en-US" dirty="0"/>
          </a:p>
        </p:txBody>
      </p:sp>
      <p:cxnSp>
        <p:nvCxnSpPr>
          <p:cNvPr id="11" name="Straight Connector 10"/>
          <p:cNvCxnSpPr/>
          <p:nvPr/>
        </p:nvCxnSpPr>
        <p:spPr>
          <a:xfrm flipV="1">
            <a:off x="-64" y="4606401"/>
            <a:ext cx="12188952" cy="0"/>
          </a:xfrm>
          <a:prstGeom prst="line">
            <a:avLst/>
          </a:prstGeom>
          <a:ln>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4184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 sub">
    <p:spTree>
      <p:nvGrpSpPr>
        <p:cNvPr id="1" name=""/>
        <p:cNvGrpSpPr/>
        <p:nvPr/>
      </p:nvGrpSpPr>
      <p:grpSpPr>
        <a:xfrm>
          <a:off x="0" y="0"/>
          <a:ext cx="0" cy="0"/>
          <a:chOff x="0" y="0"/>
          <a:chExt cx="0" cy="0"/>
        </a:xfrm>
      </p:grpSpPr>
      <p:sp>
        <p:nvSpPr>
          <p:cNvPr id="8"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6" name="TextBox 5"/>
          <p:cNvSpPr txBox="1"/>
          <p:nvPr/>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7" name="TextBox 6"/>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9" name="Picture 8"/>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13016385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 sub">
    <p:spTree>
      <p:nvGrpSpPr>
        <p:cNvPr id="1" name=""/>
        <p:cNvGrpSpPr/>
        <p:nvPr/>
      </p:nvGrpSpPr>
      <p:grpSpPr>
        <a:xfrm>
          <a:off x="0" y="0"/>
          <a:ext cx="0" cy="0"/>
          <a:chOff x="0" y="0"/>
          <a:chExt cx="0" cy="0"/>
        </a:xfrm>
      </p:grpSpPr>
      <p:sp>
        <p:nvSpPr>
          <p:cNvPr id="7" name="TextBox 6"/>
          <p:cNvSpPr txBox="1"/>
          <p:nvPr/>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9" name="TextBox 8"/>
          <p:cNvSpPr txBox="1"/>
          <p:nvPr/>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0" name="Picture 9"/>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
        <p:nvSpPr>
          <p:cNvPr id="11" name="Title 1"/>
          <p:cNvSpPr>
            <a:spLocks noGrp="1"/>
          </p:cNvSpPr>
          <p:nvPr>
            <p:ph type="title"/>
          </p:nvPr>
        </p:nvSpPr>
        <p:spPr>
          <a:xfrm>
            <a:off x="242252" y="276992"/>
            <a:ext cx="11704320" cy="576299"/>
          </a:xfrm>
        </p:spPr>
        <p:txBody>
          <a:bodyPr anchor="ctr">
            <a:noAutofit/>
          </a:bodyPr>
          <a:lstStyle>
            <a:lvl1pPr>
              <a:defRPr sz="2800" b="1"/>
            </a:lvl1pPr>
          </a:lstStyle>
          <a:p>
            <a:r>
              <a:rPr lang="en-US"/>
              <a:t>Click to edit Master title style</a:t>
            </a:r>
            <a:endParaRPr lang="en-US" dirty="0"/>
          </a:p>
        </p:txBody>
      </p:sp>
      <p:sp>
        <p:nvSpPr>
          <p:cNvPr id="12" name="Text Placeholder 10"/>
          <p:cNvSpPr>
            <a:spLocks noGrp="1"/>
          </p:cNvSpPr>
          <p:nvPr>
            <p:ph type="body" sz="quarter" idx="13" hasCustomPrompt="1"/>
          </p:nvPr>
        </p:nvSpPr>
        <p:spPr>
          <a:xfrm>
            <a:off x="242252" y="854075"/>
            <a:ext cx="11704320" cy="514014"/>
          </a:xfrm>
        </p:spPr>
        <p:txBody>
          <a:bodyPr/>
          <a:lstStyle>
            <a:lvl1pPr marL="146278" indent="0">
              <a:buFontTx/>
              <a:buNone/>
              <a:defRPr b="1" baseline="0"/>
            </a:lvl1pPr>
          </a:lstStyle>
          <a:p>
            <a:pPr lvl="0"/>
            <a:r>
              <a:rPr lang="en-US" dirty="0"/>
              <a:t>Click to add subtitle</a:t>
            </a:r>
          </a:p>
        </p:txBody>
      </p:sp>
    </p:spTree>
    <p:extLst>
      <p:ext uri="{BB962C8B-B14F-4D97-AF65-F5344CB8AC3E}">
        <p14:creationId xmlns:p14="http://schemas.microsoft.com/office/powerpoint/2010/main" val="223248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11" name="TextBox 10"/>
          <p:cNvSpPr txBox="1"/>
          <p:nvPr userDrawn="1"/>
        </p:nvSpPr>
        <p:spPr>
          <a:xfrm>
            <a:off x="242252" y="6493931"/>
            <a:ext cx="3923203" cy="276977"/>
          </a:xfrm>
          <a:prstGeom prst="rect">
            <a:avLst/>
          </a:prstGeom>
          <a:noFill/>
        </p:spPr>
        <p:txBody>
          <a:bodyPr wrap="square" lIns="121899" tIns="60949" rIns="121899" bIns="60949" rtlCol="0">
            <a:spAutoFit/>
          </a:bodyPr>
          <a:lstStyle/>
          <a:p>
            <a:pPr algn="l"/>
            <a:r>
              <a:rPr lang="en-US" sz="1000" dirty="0">
                <a:latin typeface="+mn-lt"/>
                <a:cs typeface="Arial"/>
              </a:rPr>
              <a:t>NASA’s Applied Remote Sensing Training Program</a:t>
            </a:r>
          </a:p>
        </p:txBody>
      </p:sp>
      <p:sp>
        <p:nvSpPr>
          <p:cNvPr id="12" name="TextBox 11"/>
          <p:cNvSpPr txBox="1"/>
          <p:nvPr userDrawn="1"/>
        </p:nvSpPr>
        <p:spPr>
          <a:xfrm>
            <a:off x="10779744" y="6493931"/>
            <a:ext cx="689755" cy="276977"/>
          </a:xfrm>
          <a:prstGeom prst="rect">
            <a:avLst/>
          </a:prstGeom>
          <a:noFill/>
        </p:spPr>
        <p:txBody>
          <a:bodyPr wrap="square" lIns="121899" tIns="60949" rIns="121899" bIns="60949" rtlCol="0">
            <a:spAutoFit/>
          </a:bodyPr>
          <a:lstStyle/>
          <a:p>
            <a:pPr algn="r"/>
            <a:fld id="{DCFB13CF-645F-484C-BFC8-11F8027CA644}" type="slidenum">
              <a:rPr lang="en-US" sz="1000" smtClean="0">
                <a:latin typeface="+mn-lt"/>
                <a:cs typeface="Arial"/>
              </a:rPr>
              <a:pPr algn="r"/>
              <a:t>‹#›</a:t>
            </a:fld>
            <a:endParaRPr lang="en-US" sz="1000" dirty="0">
              <a:latin typeface="+mn-lt"/>
              <a:cs typeface="Arial"/>
            </a:endParaRPr>
          </a:p>
        </p:txBody>
      </p:sp>
      <p:pic>
        <p:nvPicPr>
          <p:cNvPr id="13" name="Picture 12"/>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1449778" y="6274114"/>
            <a:ext cx="496794" cy="496794"/>
          </a:xfrm>
          <a:prstGeom prst="rect">
            <a:avLst/>
          </a:prstGeom>
        </p:spPr>
      </p:pic>
    </p:spTree>
    <p:extLst>
      <p:ext uri="{BB962C8B-B14F-4D97-AF65-F5344CB8AC3E}">
        <p14:creationId xmlns:p14="http://schemas.microsoft.com/office/powerpoint/2010/main" val="479944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2252" y="274641"/>
            <a:ext cx="11704320" cy="576299"/>
          </a:xfrm>
          <a:prstGeom prst="rect">
            <a:avLst/>
          </a:prstGeom>
        </p:spPr>
        <p:txBody>
          <a:bodyPr vert="horz" lIns="121899" tIns="60949" rIns="121899" bIns="60949"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242252" y="1176843"/>
            <a:ext cx="11704320" cy="5439109"/>
          </a:xfrm>
          <a:prstGeom prst="rect">
            <a:avLst/>
          </a:prstGeom>
        </p:spPr>
        <p:txBody>
          <a:bodyPr vert="horz" lIns="0" tIns="60949" rIns="121899" bIns="60949"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934256"/>
      </p:ext>
    </p:extLst>
  </p:cSld>
  <p:clrMap bg1="lt1" tx1="dk1" bg2="lt2" tx2="dk2" accent1="accent1" accent2="accent2" accent3="accent3" accent4="accent4" accent5="accent5" accent6="accent6" hlink="hlink" folHlink="folHlink"/>
  <p:sldLayoutIdLst>
    <p:sldLayoutId id="2147493501" r:id="rId1"/>
    <p:sldLayoutId id="2147493502" r:id="rId2"/>
    <p:sldLayoutId id="2147493503" r:id="rId3"/>
    <p:sldLayoutId id="2147493504" r:id="rId4"/>
    <p:sldLayoutId id="2147493505" r:id="rId5"/>
    <p:sldLayoutId id="2147493506" r:id="rId6"/>
    <p:sldLayoutId id="2147493507" r:id="rId7"/>
    <p:sldLayoutId id="2147493508" r:id="rId8"/>
    <p:sldLayoutId id="2147493509" r:id="rId9"/>
  </p:sldLayoutIdLst>
  <p:txStyles>
    <p:titleStyle>
      <a:lvl1pPr algn="l" defTabSz="609493" rtl="0" eaLnBrk="1" latinLnBrk="0" hangingPunct="1">
        <a:spcBef>
          <a:spcPct val="0"/>
        </a:spcBef>
        <a:buNone/>
        <a:defRPr sz="2800" kern="1200">
          <a:solidFill>
            <a:schemeClr val="tx1"/>
          </a:solidFill>
          <a:latin typeface="+mj-lt"/>
          <a:ea typeface="+mj-ea"/>
          <a:cs typeface="Arial"/>
        </a:defRPr>
      </a:lvl1pPr>
    </p:titleStyle>
    <p:bodyStyle>
      <a:lvl1pPr marL="365696" indent="-219418" algn="l" defTabSz="609493" rtl="0" eaLnBrk="1" latinLnBrk="0" hangingPunct="1">
        <a:spcBef>
          <a:spcPts val="800"/>
        </a:spcBef>
        <a:buFont typeface="Arial"/>
        <a:buChar char="•"/>
        <a:defRPr sz="2400" kern="1200">
          <a:solidFill>
            <a:schemeClr val="tx1"/>
          </a:solidFill>
          <a:latin typeface="+mn-lt"/>
          <a:ea typeface="+mn-ea"/>
          <a:cs typeface="Arial"/>
        </a:defRPr>
      </a:lvl1pPr>
      <a:lvl2pPr marL="621683" indent="-255987" algn="l" defTabSz="609493" rtl="0" eaLnBrk="1" latinLnBrk="0" hangingPunct="1">
        <a:spcBef>
          <a:spcPts val="400"/>
        </a:spcBef>
        <a:buFont typeface="Arial"/>
        <a:buChar char="–"/>
        <a:defRPr sz="2400" kern="1200">
          <a:solidFill>
            <a:schemeClr val="tx1"/>
          </a:solidFill>
          <a:latin typeface="+mn-lt"/>
          <a:ea typeface="+mn-ea"/>
          <a:cs typeface="Arial"/>
        </a:defRPr>
      </a:lvl2pPr>
      <a:lvl3pPr marL="914240" indent="-182848" algn="l" defTabSz="609493" rtl="0" eaLnBrk="1" latinLnBrk="0" hangingPunct="1">
        <a:spcBef>
          <a:spcPts val="400"/>
        </a:spcBef>
        <a:buFont typeface="Arial"/>
        <a:buChar char="•"/>
        <a:defRPr sz="2400" kern="1200">
          <a:solidFill>
            <a:schemeClr val="tx1"/>
          </a:solidFill>
          <a:latin typeface="+mn-lt"/>
          <a:ea typeface="+mn-ea"/>
          <a:cs typeface="Arial"/>
        </a:defRPr>
      </a:lvl3pPr>
      <a:lvl4pPr marL="1158037" indent="-182848" algn="l" defTabSz="609493" rtl="0" eaLnBrk="1" latinLnBrk="0" hangingPunct="1">
        <a:spcBef>
          <a:spcPts val="400"/>
        </a:spcBef>
        <a:buFont typeface="Arial"/>
        <a:buChar char="–"/>
        <a:defRPr sz="2400" kern="1200">
          <a:solidFill>
            <a:schemeClr val="tx1"/>
          </a:solidFill>
          <a:latin typeface="+mn-lt"/>
          <a:ea typeface="+mn-ea"/>
          <a:cs typeface="Arial"/>
        </a:defRPr>
      </a:lvl4pPr>
      <a:lvl5pPr marL="1523733" indent="-182848" algn="l" defTabSz="609493" rtl="0" eaLnBrk="1" latinLnBrk="0" hangingPunct="1">
        <a:spcBef>
          <a:spcPts val="400"/>
        </a:spcBef>
        <a:buFont typeface="Arial"/>
        <a:buChar char="»"/>
        <a:defRPr sz="2400" kern="1200">
          <a:solidFill>
            <a:schemeClr val="tx1"/>
          </a:solidFill>
          <a:latin typeface="+mn-lt"/>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p:bodyStyle>
    <p:otherStyle>
      <a:defPPr>
        <a:defRPr lang="en-US"/>
      </a:defPPr>
      <a:lvl1pPr marL="0" algn="l" defTabSz="609493" rtl="0" eaLnBrk="1" latinLnBrk="0" hangingPunct="1">
        <a:defRPr sz="2400" kern="1200">
          <a:solidFill>
            <a:schemeClr val="tx1"/>
          </a:solidFill>
          <a:latin typeface="+mn-lt"/>
          <a:ea typeface="+mn-ea"/>
          <a:cs typeface="+mn-cs"/>
        </a:defRPr>
      </a:lvl1pPr>
      <a:lvl2pPr marL="609493" algn="l" defTabSz="609493" rtl="0" eaLnBrk="1" latinLnBrk="0" hangingPunct="1">
        <a:defRPr sz="2400" kern="1200">
          <a:solidFill>
            <a:schemeClr val="tx1"/>
          </a:solidFill>
          <a:latin typeface="+mn-lt"/>
          <a:ea typeface="+mn-ea"/>
          <a:cs typeface="+mn-cs"/>
        </a:defRPr>
      </a:lvl2pPr>
      <a:lvl3pPr marL="1218987" algn="l" defTabSz="609493" rtl="0" eaLnBrk="1" latinLnBrk="0" hangingPunct="1">
        <a:defRPr sz="2400" kern="1200">
          <a:solidFill>
            <a:schemeClr val="tx1"/>
          </a:solidFill>
          <a:latin typeface="+mn-lt"/>
          <a:ea typeface="+mn-ea"/>
          <a:cs typeface="+mn-cs"/>
        </a:defRPr>
      </a:lvl3pPr>
      <a:lvl4pPr marL="1828480" algn="l" defTabSz="609493" rtl="0" eaLnBrk="1" latinLnBrk="0" hangingPunct="1">
        <a:defRPr sz="2400" kern="1200">
          <a:solidFill>
            <a:schemeClr val="tx1"/>
          </a:solidFill>
          <a:latin typeface="+mn-lt"/>
          <a:ea typeface="+mn-ea"/>
          <a:cs typeface="+mn-cs"/>
        </a:defRPr>
      </a:lvl4pPr>
      <a:lvl5pPr marL="2437973" algn="l" defTabSz="609493" rtl="0" eaLnBrk="1" latinLnBrk="0" hangingPunct="1">
        <a:defRPr sz="2400" kern="1200">
          <a:solidFill>
            <a:schemeClr val="tx1"/>
          </a:solidFill>
          <a:latin typeface="+mn-lt"/>
          <a:ea typeface="+mn-ea"/>
          <a:cs typeface="+mn-cs"/>
        </a:defRPr>
      </a:lvl5pPr>
      <a:lvl6pPr marL="3047467" algn="l" defTabSz="609493" rtl="0" eaLnBrk="1" latinLnBrk="0" hangingPunct="1">
        <a:defRPr sz="2400" kern="1200">
          <a:solidFill>
            <a:schemeClr val="tx1"/>
          </a:solidFill>
          <a:latin typeface="+mn-lt"/>
          <a:ea typeface="+mn-ea"/>
          <a:cs typeface="+mn-cs"/>
        </a:defRPr>
      </a:lvl6pPr>
      <a:lvl7pPr marL="3656960" algn="l" defTabSz="609493" rtl="0" eaLnBrk="1" latinLnBrk="0" hangingPunct="1">
        <a:defRPr sz="2400" kern="1200">
          <a:solidFill>
            <a:schemeClr val="tx1"/>
          </a:solidFill>
          <a:latin typeface="+mn-lt"/>
          <a:ea typeface="+mn-ea"/>
          <a:cs typeface="+mn-cs"/>
        </a:defRPr>
      </a:lvl7pPr>
      <a:lvl8pPr marL="4266453" algn="l" defTabSz="609493" rtl="0" eaLnBrk="1" latinLnBrk="0" hangingPunct="1">
        <a:defRPr sz="2400" kern="1200">
          <a:solidFill>
            <a:schemeClr val="tx1"/>
          </a:solidFill>
          <a:latin typeface="+mn-lt"/>
          <a:ea typeface="+mn-ea"/>
          <a:cs typeface="+mn-cs"/>
        </a:defRPr>
      </a:lvl8pPr>
      <a:lvl9pPr marL="4875947" algn="l" defTabSz="609493"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arset.gsfc.nasa.gov/" TargetMode="External"/><Relationship Id="rId2" Type="http://schemas.openxmlformats.org/officeDocument/2006/relationships/hyperlink" Target="https://arset.gsfc.nasa.gov/sites/default/files/water/drought/Introduction%20to%20QGIS.pdf"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hyperlink" Target="http://giovanni.gsfc.nasa.gov/giovanni"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69242" y="4648200"/>
            <a:ext cx="9597290" cy="891989"/>
          </a:xfrm>
        </p:spPr>
        <p:txBody>
          <a:bodyPr>
            <a:normAutofit fontScale="90000"/>
          </a:bodyPr>
          <a:lstStyle/>
          <a:p>
            <a:r>
              <a:rPr lang="es-ES_tradnl" noProof="0" dirty="0"/>
              <a:t>Acceso y Análisis </a:t>
            </a:r>
            <a:r>
              <a:rPr lang="es-ES_tradnl" dirty="0"/>
              <a:t>de La Escorrentía de GLDAS Sobre </a:t>
            </a:r>
            <a:r>
              <a:rPr lang="es-ES_tradnl" noProof="0" dirty="0"/>
              <a:t>la Cuenca del São Francisco </a:t>
            </a:r>
            <a:r>
              <a:rPr lang="es-ES_tradnl" noProof="0" dirty="0" err="1"/>
              <a:t>Verdadeiro</a:t>
            </a:r>
            <a:endParaRPr lang="es-ES_tradnl" noProof="0" dirty="0"/>
          </a:p>
        </p:txBody>
      </p:sp>
      <p:sp>
        <p:nvSpPr>
          <p:cNvPr id="8" name="Text Placeholder 7"/>
          <p:cNvSpPr>
            <a:spLocks noGrp="1"/>
          </p:cNvSpPr>
          <p:nvPr>
            <p:ph type="body" sz="quarter" idx="10"/>
          </p:nvPr>
        </p:nvSpPr>
        <p:spPr/>
        <p:txBody>
          <a:bodyPr anchor="b"/>
          <a:lstStyle/>
          <a:p>
            <a:endParaRPr lang="es-ES_tradnl" noProof="0" dirty="0"/>
          </a:p>
        </p:txBody>
      </p:sp>
      <p:sp>
        <p:nvSpPr>
          <p:cNvPr id="5" name="Text Placeholder 4"/>
          <p:cNvSpPr>
            <a:spLocks noGrp="1"/>
          </p:cNvSpPr>
          <p:nvPr>
            <p:ph type="body" sz="quarter" idx="11"/>
          </p:nvPr>
        </p:nvSpPr>
        <p:spPr/>
        <p:txBody>
          <a:bodyPr/>
          <a:lstStyle/>
          <a:p>
            <a:r>
              <a:rPr lang="es-ES_tradnl" noProof="0"/>
              <a:t>17 </a:t>
            </a:r>
            <a:r>
              <a:rPr lang="es-ES_tradnl" noProof="0" dirty="0"/>
              <a:t>de Noviembre, 2022</a:t>
            </a:r>
          </a:p>
        </p:txBody>
      </p:sp>
    </p:spTree>
    <p:extLst>
      <p:ext uri="{BB962C8B-B14F-4D97-AF65-F5344CB8AC3E}">
        <p14:creationId xmlns:p14="http://schemas.microsoft.com/office/powerpoint/2010/main" val="861629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Hacer y Descargar Mapas de Escorrentía Mensual</a:t>
            </a:r>
          </a:p>
        </p:txBody>
      </p:sp>
      <p:sp>
        <p:nvSpPr>
          <p:cNvPr id="3" name="Content Placeholder 2"/>
          <p:cNvSpPr>
            <a:spLocks noGrp="1"/>
          </p:cNvSpPr>
          <p:nvPr>
            <p:ph idx="1"/>
          </p:nvPr>
        </p:nvSpPr>
        <p:spPr/>
        <p:txBody>
          <a:bodyPr>
            <a:normAutofit/>
          </a:bodyPr>
          <a:lstStyle/>
          <a:p>
            <a:pPr marL="603478" indent="-457200">
              <a:spcBef>
                <a:spcPts val="200"/>
              </a:spcBef>
              <a:buFont typeface="+mj-lt"/>
              <a:buAutoNum type="arabicPeriod"/>
            </a:pPr>
            <a:r>
              <a:rPr lang="es-ES_tradnl" noProof="0" dirty="0"/>
              <a:t>Haga clic en </a:t>
            </a:r>
            <a:r>
              <a:rPr lang="es-ES_tradnl" b="1" noProof="0" dirty="0"/>
              <a:t>Back to Data </a:t>
            </a:r>
            <a:r>
              <a:rPr lang="es-ES_tradnl" b="1" noProof="0" dirty="0" err="1"/>
              <a:t>Selection</a:t>
            </a:r>
            <a:r>
              <a:rPr lang="es-ES_tradnl" noProof="0" dirty="0"/>
              <a:t> en la parte inferior derecha de la página</a:t>
            </a:r>
          </a:p>
          <a:p>
            <a:pPr marL="603478" indent="-457200">
              <a:spcBef>
                <a:spcPts val="200"/>
              </a:spcBef>
              <a:buFont typeface="+mj-lt"/>
              <a:buAutoNum type="arabicPeriod"/>
            </a:pPr>
            <a:r>
              <a:rPr lang="es-ES_tradnl" noProof="0" dirty="0"/>
              <a:t>Ingrese las siguientes opciones: </a:t>
            </a:r>
          </a:p>
          <a:p>
            <a:pPr marL="859465" lvl="1" indent="-457200">
              <a:spcBef>
                <a:spcPts val="200"/>
              </a:spcBef>
            </a:pPr>
            <a:r>
              <a:rPr lang="es-ES_tradnl" noProof="0" dirty="0"/>
              <a:t>Bajo </a:t>
            </a:r>
            <a:r>
              <a:rPr lang="es-ES_tradnl" b="1" noProof="0" dirty="0" err="1"/>
              <a:t>Select</a:t>
            </a:r>
            <a:r>
              <a:rPr lang="es-ES_tradnl" b="1" noProof="0" dirty="0"/>
              <a:t> </a:t>
            </a:r>
            <a:r>
              <a:rPr lang="es-ES_tradnl" b="1" noProof="0" dirty="0" err="1"/>
              <a:t>Plot</a:t>
            </a:r>
            <a:r>
              <a:rPr lang="es-ES_tradnl" noProof="0" dirty="0"/>
              <a:t>, cámbielo a </a:t>
            </a:r>
            <a:r>
              <a:rPr lang="es-ES_tradnl" b="1" noProof="0" dirty="0" err="1"/>
              <a:t>Maps</a:t>
            </a:r>
            <a:r>
              <a:rPr lang="es-ES_tradnl" b="1" noProof="0" dirty="0"/>
              <a:t>: </a:t>
            </a:r>
            <a:r>
              <a:rPr lang="es-ES_tradnl" b="1" noProof="0" dirty="0" err="1"/>
              <a:t>Monthly</a:t>
            </a:r>
            <a:r>
              <a:rPr lang="es-ES_tradnl" b="1" noProof="0" dirty="0"/>
              <a:t> and </a:t>
            </a:r>
            <a:r>
              <a:rPr lang="es-ES_tradnl" b="1" noProof="0" dirty="0" err="1"/>
              <a:t>Seasonal</a:t>
            </a:r>
            <a:endParaRPr lang="es-ES_tradnl" b="1" noProof="0" dirty="0"/>
          </a:p>
          <a:p>
            <a:pPr marL="859465" lvl="1" indent="-457200">
              <a:spcBef>
                <a:spcPts val="200"/>
              </a:spcBef>
            </a:pPr>
            <a:r>
              <a:rPr lang="es-ES_tradnl" noProof="0" dirty="0"/>
              <a:t>Bajo </a:t>
            </a:r>
            <a:r>
              <a:rPr lang="es-ES_tradnl" b="1" noProof="0" dirty="0" err="1"/>
              <a:t>Select</a:t>
            </a:r>
            <a:r>
              <a:rPr lang="es-ES_tradnl" b="1" noProof="0" dirty="0"/>
              <a:t> </a:t>
            </a:r>
            <a:r>
              <a:rPr lang="es-ES_tradnl" b="1" noProof="0" dirty="0" err="1"/>
              <a:t>Seasonal</a:t>
            </a:r>
            <a:r>
              <a:rPr lang="es-ES_tradnl" b="1" noProof="0" dirty="0"/>
              <a:t> Dates</a:t>
            </a:r>
            <a:r>
              <a:rPr lang="es-ES_tradnl" noProof="0" dirty="0"/>
              <a:t>, ingrese </a:t>
            </a:r>
            <a:r>
              <a:rPr lang="es-ES_tradnl" noProof="0" dirty="0" err="1"/>
              <a:t>December</a:t>
            </a:r>
            <a:r>
              <a:rPr lang="es-ES_tradnl" noProof="0" dirty="0"/>
              <a:t> y </a:t>
            </a:r>
            <a:br>
              <a:rPr lang="es-ES_tradnl" noProof="0" dirty="0"/>
            </a:br>
            <a:r>
              <a:rPr lang="es-ES_tradnl" noProof="0" dirty="0"/>
              <a:t>2015 to 2015 (sólo ese mes individual)</a:t>
            </a:r>
          </a:p>
          <a:p>
            <a:pPr marL="859465" lvl="1" indent="-457200">
              <a:spcBef>
                <a:spcPts val="200"/>
              </a:spcBef>
            </a:pPr>
            <a:r>
              <a:rPr lang="es-ES_tradnl" noProof="0" dirty="0"/>
              <a:t>Haga clic en </a:t>
            </a:r>
            <a:r>
              <a:rPr lang="es-ES_tradnl" b="1" noProof="0" dirty="0" err="1"/>
              <a:t>Plot</a:t>
            </a:r>
            <a:r>
              <a:rPr lang="es-ES_tradnl" b="1" noProof="0" dirty="0"/>
              <a:t> Data</a:t>
            </a:r>
            <a:r>
              <a:rPr lang="es-ES_tradnl" noProof="0" dirty="0"/>
              <a:t> (al fondo a la derecha) para obtener un mapa de escorrentía (</a:t>
            </a:r>
            <a:r>
              <a:rPr lang="es-ES_tradnl" noProof="0" dirty="0" err="1"/>
              <a:t>Runoff</a:t>
            </a:r>
            <a:r>
              <a:rPr lang="es-ES_tradnl" noProof="0" dirty="0"/>
              <a:t>) mensual</a:t>
            </a:r>
          </a:p>
          <a:p>
            <a:pPr marL="603478" indent="-457200">
              <a:spcBef>
                <a:spcPts val="200"/>
              </a:spcBef>
              <a:buFont typeface="+mj-lt"/>
              <a:buAutoNum type="arabicPeriod"/>
            </a:pPr>
            <a:r>
              <a:rPr lang="es-ES_tradnl" noProof="0" dirty="0"/>
              <a:t>Haga clic en el enlace de </a:t>
            </a:r>
            <a:r>
              <a:rPr lang="es-ES_tradnl" b="1" noProof="0" dirty="0" err="1"/>
              <a:t>Downloads</a:t>
            </a:r>
            <a:r>
              <a:rPr lang="es-ES_tradnl" noProof="0" dirty="0"/>
              <a:t> a la izquierda para ver varias opciones de archivo. Seleccione el archivo </a:t>
            </a:r>
            <a:r>
              <a:rPr lang="es-ES_tradnl" noProof="0" dirty="0" err="1"/>
              <a:t>NetCDF</a:t>
            </a:r>
            <a:r>
              <a:rPr lang="es-ES_tradnl" noProof="0" dirty="0"/>
              <a:t> haciendo clic en el enlace para guardar el archivo en su computadora</a:t>
            </a:r>
          </a:p>
          <a:p>
            <a:pPr marL="859465" lvl="1" indent="-457200">
              <a:spcBef>
                <a:spcPts val="200"/>
              </a:spcBef>
            </a:pPr>
            <a:r>
              <a:rPr lang="es-ES_tradnl" noProof="0" dirty="0"/>
              <a:t>Sugerencia: Guarde los archivos mensuales para </a:t>
            </a:r>
            <a:r>
              <a:rPr lang="es-ES_tradnl" noProof="0" dirty="0" err="1"/>
              <a:t>December</a:t>
            </a:r>
            <a:r>
              <a:rPr lang="es-ES_tradnl" noProof="0" dirty="0"/>
              <a:t> 2015 en la carpeta </a:t>
            </a:r>
            <a:r>
              <a:rPr lang="es-ES_tradnl" b="1" noProof="0" dirty="0" err="1"/>
              <a:t>Parana</a:t>
            </a:r>
            <a:r>
              <a:rPr lang="es-ES_tradnl" b="1" noProof="0" dirty="0"/>
              <a:t>-Data</a:t>
            </a:r>
            <a:r>
              <a:rPr lang="es-ES_tradnl" noProof="0" dirty="0"/>
              <a:t> que Ud. creó para los datos GPM IMERG</a:t>
            </a:r>
          </a:p>
        </p:txBody>
      </p:sp>
      <p:pic>
        <p:nvPicPr>
          <p:cNvPr id="4" name="Picture 3" descr="Screen Shot 2017-11-16 at 11.15.01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5805" y="6084233"/>
            <a:ext cx="5637213" cy="455063"/>
          </a:xfrm>
          <a:prstGeom prst="rect">
            <a:avLst/>
          </a:prstGeom>
        </p:spPr>
      </p:pic>
    </p:spTree>
    <p:extLst>
      <p:ext uri="{BB962C8B-B14F-4D97-AF65-F5344CB8AC3E}">
        <p14:creationId xmlns:p14="http://schemas.microsoft.com/office/powerpoint/2010/main" val="12809513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Hacer y Descargar Mapas de Escorrentía Mensual</a:t>
            </a:r>
          </a:p>
        </p:txBody>
      </p:sp>
      <p:sp>
        <p:nvSpPr>
          <p:cNvPr id="3" name="Content Placeholder 2"/>
          <p:cNvSpPr>
            <a:spLocks noGrp="1"/>
          </p:cNvSpPr>
          <p:nvPr>
            <p:ph idx="1"/>
          </p:nvPr>
        </p:nvSpPr>
        <p:spPr/>
        <p:txBody>
          <a:bodyPr/>
          <a:lstStyle/>
          <a:p>
            <a:pPr marL="603478" indent="-457200">
              <a:buFont typeface="+mj-lt"/>
              <a:buAutoNum type="arabicPeriod" startAt="4"/>
            </a:pPr>
            <a:r>
              <a:rPr lang="es-ES_tradnl" noProof="0" dirty="0"/>
              <a:t>Haga clic en </a:t>
            </a:r>
            <a:r>
              <a:rPr lang="es-ES_tradnl" b="1" noProof="0" dirty="0"/>
              <a:t>Back to Data </a:t>
            </a:r>
            <a:r>
              <a:rPr lang="es-ES_tradnl" b="1" noProof="0" dirty="0" err="1"/>
              <a:t>Selection</a:t>
            </a:r>
            <a:r>
              <a:rPr lang="es-ES_tradnl" noProof="0" dirty="0"/>
              <a:t> en la parte inferior derecha de la pantalla</a:t>
            </a:r>
          </a:p>
          <a:p>
            <a:pPr marL="603478" indent="-457200">
              <a:buFont typeface="+mj-lt"/>
              <a:buAutoNum type="arabicPeriod" startAt="4"/>
            </a:pPr>
            <a:r>
              <a:rPr lang="es-ES_tradnl" noProof="0" dirty="0"/>
              <a:t>Repita </a:t>
            </a:r>
            <a:r>
              <a:rPr lang="es-ES_tradnl" b="1" noProof="0" dirty="0" err="1"/>
              <a:t>Select</a:t>
            </a:r>
            <a:r>
              <a:rPr lang="es-ES_tradnl" b="1" noProof="0" dirty="0"/>
              <a:t> Date </a:t>
            </a:r>
            <a:r>
              <a:rPr lang="es-ES_tradnl" b="1" noProof="0" dirty="0" err="1"/>
              <a:t>Range</a:t>
            </a:r>
            <a:r>
              <a:rPr lang="es-ES_tradnl" noProof="0" dirty="0"/>
              <a:t> para </a:t>
            </a:r>
            <a:r>
              <a:rPr lang="es-ES_tradnl" noProof="0" dirty="0" err="1"/>
              <a:t>December</a:t>
            </a:r>
            <a:r>
              <a:rPr lang="es-ES_tradnl" noProof="0" dirty="0"/>
              <a:t> 2016</a:t>
            </a:r>
          </a:p>
          <a:p>
            <a:pPr marL="603478" indent="-457200">
              <a:buFont typeface="+mj-lt"/>
              <a:buAutoNum type="arabicPeriod" startAt="4"/>
            </a:pPr>
            <a:r>
              <a:rPr lang="es-ES_tradnl" noProof="0" dirty="0"/>
              <a:t>Haga clic en el enlace de </a:t>
            </a:r>
            <a:r>
              <a:rPr lang="es-ES_tradnl" b="1" noProof="0" dirty="0" err="1"/>
              <a:t>Downloads</a:t>
            </a:r>
            <a:r>
              <a:rPr lang="es-ES_tradnl" noProof="0" dirty="0"/>
              <a:t> link a la izquierda y guarde el archivo </a:t>
            </a:r>
            <a:r>
              <a:rPr lang="es-ES_tradnl" noProof="0" dirty="0" err="1"/>
              <a:t>NetCDF</a:t>
            </a:r>
            <a:r>
              <a:rPr lang="es-ES_tradnl" noProof="0" dirty="0"/>
              <a:t> en su computadora en la misma carpeta que el archivo de </a:t>
            </a:r>
            <a:r>
              <a:rPr lang="es-ES_tradnl" noProof="0" dirty="0" err="1"/>
              <a:t>December</a:t>
            </a:r>
            <a:r>
              <a:rPr lang="es-ES_tradnl" noProof="0" dirty="0"/>
              <a:t> 2015</a:t>
            </a:r>
          </a:p>
          <a:p>
            <a:pPr marL="859465" lvl="1" indent="-457200"/>
            <a:r>
              <a:rPr lang="es-ES_tradnl" noProof="0" dirty="0"/>
              <a:t>Sugerencia: Cámbiele el nombre a los archivos </a:t>
            </a:r>
            <a:r>
              <a:rPr lang="es-ES_tradnl" noProof="0" dirty="0" err="1"/>
              <a:t>NetCDF</a:t>
            </a:r>
            <a:r>
              <a:rPr lang="es-ES_tradnl" noProof="0" dirty="0"/>
              <a:t> para evitar los nombres largos generados por Giovanni. Por ejemplo: Runoff-Dec2015.nc y Runoff-Dec2016.nc</a:t>
            </a:r>
          </a:p>
        </p:txBody>
      </p:sp>
      <p:pic>
        <p:nvPicPr>
          <p:cNvPr id="5" name="Picture 4" descr="Screen Shot 2017-11-16 at 11.21.23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4412" y="4924697"/>
            <a:ext cx="7620000" cy="533400"/>
          </a:xfrm>
          <a:prstGeom prst="rect">
            <a:avLst/>
          </a:prstGeom>
        </p:spPr>
      </p:pic>
    </p:spTree>
    <p:extLst>
      <p:ext uri="{BB962C8B-B14F-4D97-AF65-F5344CB8AC3E}">
        <p14:creationId xmlns:p14="http://schemas.microsoft.com/office/powerpoint/2010/main" val="11163056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s-ES_tradnl" noProof="0" dirty="0"/>
              <a:t>Análisis de Escorrentía en QGIS</a:t>
            </a:r>
          </a:p>
        </p:txBody>
      </p:sp>
    </p:spTree>
    <p:extLst>
      <p:ext uri="{BB962C8B-B14F-4D97-AF65-F5344CB8AC3E}">
        <p14:creationId xmlns:p14="http://schemas.microsoft.com/office/powerpoint/2010/main" val="1634976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Análisis de Escorrentía en QGIS</a:t>
            </a:r>
          </a:p>
        </p:txBody>
      </p:sp>
      <p:sp>
        <p:nvSpPr>
          <p:cNvPr id="3" name="Content Placeholder 2"/>
          <p:cNvSpPr>
            <a:spLocks noGrp="1"/>
          </p:cNvSpPr>
          <p:nvPr>
            <p:ph idx="1"/>
          </p:nvPr>
        </p:nvSpPr>
        <p:spPr>
          <a:xfrm>
            <a:off x="242252" y="1130283"/>
            <a:ext cx="4978126" cy="5270517"/>
          </a:xfrm>
        </p:spPr>
        <p:txBody>
          <a:bodyPr>
            <a:normAutofit lnSpcReduction="10000"/>
          </a:bodyPr>
          <a:lstStyle/>
          <a:p>
            <a:r>
              <a:rPr lang="es-ES_tradnl" noProof="0" dirty="0"/>
              <a:t>Nota: Va a necesitar la última versión de QGIS (De preferencia 2.18.9 o más alta) para trabajar con los archivos </a:t>
            </a:r>
            <a:r>
              <a:rPr lang="es-ES_tradnl" noProof="0" dirty="0" err="1"/>
              <a:t>NetCDF</a:t>
            </a:r>
            <a:r>
              <a:rPr lang="es-ES_tradnl" noProof="0" dirty="0"/>
              <a:t>. </a:t>
            </a:r>
            <a:r>
              <a:rPr lang="es-ES_tradnl" b="1" noProof="0" dirty="0"/>
              <a:t>Es siempre buena idea guardar su proyecto en QGIS a menudo para no perder su trabajo</a:t>
            </a:r>
            <a:r>
              <a:rPr lang="es-ES_tradnl" noProof="0" dirty="0"/>
              <a:t>. </a:t>
            </a:r>
          </a:p>
          <a:p>
            <a:pPr marL="603478" lvl="0" indent="-457200">
              <a:buFont typeface="+mj-lt"/>
              <a:buAutoNum type="arabicPeriod"/>
            </a:pPr>
            <a:r>
              <a:rPr lang="es-ES_tradnl" noProof="0" dirty="0"/>
              <a:t>Abra QGIS y comience un nuevo proyecto</a:t>
            </a:r>
          </a:p>
          <a:p>
            <a:pPr marL="603478" lvl="0" indent="-457200">
              <a:buFont typeface="+mj-lt"/>
              <a:buAutoNum type="arabicPeriod"/>
            </a:pPr>
            <a:r>
              <a:rPr lang="es-ES_tradnl" noProof="0" dirty="0"/>
              <a:t>En el menú de la barra superior, haga clic en </a:t>
            </a:r>
            <a:r>
              <a:rPr lang="es-ES_tradnl" b="1" noProof="0" dirty="0"/>
              <a:t>Web</a:t>
            </a:r>
            <a:r>
              <a:rPr lang="es-ES_tradnl" noProof="0" dirty="0"/>
              <a:t> para chequear si Ud. tiene la última versión de </a:t>
            </a:r>
            <a:r>
              <a:rPr lang="es-ES_tradnl" b="1" noProof="0" dirty="0" err="1"/>
              <a:t>OpenLayers</a:t>
            </a:r>
            <a:r>
              <a:rPr lang="es-ES_tradnl" b="1" noProof="0" dirty="0"/>
              <a:t> </a:t>
            </a:r>
            <a:r>
              <a:rPr lang="es-ES_tradnl" b="1" noProof="0" dirty="0" err="1"/>
              <a:t>Plugin</a:t>
            </a:r>
            <a:r>
              <a:rPr lang="es-ES_tradnl" b="1" noProof="0" dirty="0"/>
              <a:t> </a:t>
            </a:r>
          </a:p>
        </p:txBody>
      </p:sp>
      <p:sp>
        <p:nvSpPr>
          <p:cNvPr id="4" name="Content Placeholder 3"/>
          <p:cNvSpPr>
            <a:spLocks noGrp="1"/>
          </p:cNvSpPr>
          <p:nvPr>
            <p:ph idx="12"/>
          </p:nvPr>
        </p:nvSpPr>
        <p:spPr>
          <a:xfrm>
            <a:off x="5408612" y="1130282"/>
            <a:ext cx="6537960" cy="5041918"/>
          </a:xfrm>
          <a:solidFill>
            <a:schemeClr val="bg1">
              <a:lumMod val="85000"/>
            </a:schemeClr>
          </a:solidFill>
        </p:spPr>
        <p:txBody>
          <a:bodyPr>
            <a:noAutofit/>
          </a:bodyPr>
          <a:lstStyle/>
          <a:p>
            <a:pPr marL="146278" indent="0">
              <a:lnSpc>
                <a:spcPts val="2680"/>
              </a:lnSpc>
              <a:buNone/>
            </a:pPr>
            <a:r>
              <a:rPr lang="es-ES_tradnl" noProof="0" dirty="0"/>
              <a:t>Si no tiene el </a:t>
            </a:r>
            <a:r>
              <a:rPr lang="es-ES_tradnl" noProof="0" dirty="0" err="1"/>
              <a:t>OpenLayers</a:t>
            </a:r>
            <a:r>
              <a:rPr lang="es-ES_tradnl" noProof="0" dirty="0"/>
              <a:t> </a:t>
            </a:r>
            <a:r>
              <a:rPr lang="es-ES_tradnl" noProof="0" dirty="0" err="1"/>
              <a:t>Plugin</a:t>
            </a:r>
            <a:endParaRPr lang="es-ES_tradnl" noProof="0" dirty="0"/>
          </a:p>
          <a:p>
            <a:pPr>
              <a:lnSpc>
                <a:spcPts val="2680"/>
              </a:lnSpc>
            </a:pPr>
            <a:r>
              <a:rPr lang="es-ES_tradnl" noProof="0" dirty="0"/>
              <a:t>Seleccione </a:t>
            </a:r>
            <a:r>
              <a:rPr lang="es-ES_tradnl" b="1" noProof="0" dirty="0" err="1"/>
              <a:t>Plugins</a:t>
            </a:r>
            <a:r>
              <a:rPr lang="es-ES_tradnl" noProof="0" dirty="0"/>
              <a:t> del menú superior y elija </a:t>
            </a:r>
            <a:r>
              <a:rPr lang="es-ES_tradnl" b="1" noProof="0" dirty="0" err="1"/>
              <a:t>Manage</a:t>
            </a:r>
            <a:r>
              <a:rPr lang="es-ES_tradnl" b="1" noProof="0" dirty="0"/>
              <a:t> and </a:t>
            </a:r>
            <a:r>
              <a:rPr lang="es-ES_tradnl" b="1" noProof="0" dirty="0" err="1"/>
              <a:t>Install</a:t>
            </a:r>
            <a:r>
              <a:rPr lang="es-ES_tradnl" b="1" noProof="0" dirty="0"/>
              <a:t> </a:t>
            </a:r>
            <a:r>
              <a:rPr lang="es-ES_tradnl" b="1" noProof="0" dirty="0" err="1"/>
              <a:t>Plugins</a:t>
            </a:r>
            <a:endParaRPr lang="es-ES_tradnl" noProof="0" dirty="0"/>
          </a:p>
          <a:p>
            <a:pPr>
              <a:lnSpc>
                <a:spcPts val="2680"/>
              </a:lnSpc>
            </a:pPr>
            <a:r>
              <a:rPr lang="es-ES_tradnl" noProof="0" dirty="0"/>
              <a:t>Le aparecerá una ventana con opciones para </a:t>
            </a:r>
            <a:r>
              <a:rPr lang="es-ES_tradnl" noProof="0" dirty="0" err="1"/>
              <a:t>Plugins</a:t>
            </a:r>
            <a:endParaRPr lang="es-ES_tradnl" noProof="0" dirty="0"/>
          </a:p>
          <a:p>
            <a:pPr>
              <a:lnSpc>
                <a:spcPts val="2680"/>
              </a:lnSpc>
            </a:pPr>
            <a:r>
              <a:rPr lang="es-ES_tradnl" noProof="0" dirty="0"/>
              <a:t>Ingrese </a:t>
            </a:r>
            <a:r>
              <a:rPr lang="es-ES_tradnl" noProof="0" dirty="0" err="1"/>
              <a:t>OpenLayers</a:t>
            </a:r>
            <a:r>
              <a:rPr lang="es-ES_tradnl" noProof="0" dirty="0"/>
              <a:t> en la ventana de búsqueda</a:t>
            </a:r>
          </a:p>
          <a:p>
            <a:pPr>
              <a:lnSpc>
                <a:spcPts val="2680"/>
              </a:lnSpc>
            </a:pPr>
            <a:r>
              <a:rPr lang="es-ES_tradnl" spc="-60" noProof="0" dirty="0"/>
              <a:t>Haga clic en </a:t>
            </a:r>
            <a:r>
              <a:rPr lang="es-ES_tradnl" b="1" spc="-60" noProof="0" dirty="0" err="1"/>
              <a:t>OpenLayers</a:t>
            </a:r>
            <a:r>
              <a:rPr lang="es-ES_tradnl" b="1" spc="-60" noProof="0" dirty="0"/>
              <a:t> </a:t>
            </a:r>
            <a:r>
              <a:rPr lang="es-ES_tradnl" b="1" spc="-60" noProof="0" dirty="0" err="1"/>
              <a:t>Plugin</a:t>
            </a:r>
            <a:r>
              <a:rPr lang="es-ES_tradnl" spc="-60" noProof="0" dirty="0"/>
              <a:t> y presione </a:t>
            </a:r>
            <a:r>
              <a:rPr lang="es-ES_tradnl" b="1" spc="-60" noProof="0" dirty="0" err="1"/>
              <a:t>Install</a:t>
            </a:r>
            <a:r>
              <a:rPr lang="es-ES_tradnl" spc="-60" noProof="0" dirty="0"/>
              <a:t> en la parta inferior derecha</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54186" y="4802820"/>
            <a:ext cx="6246812" cy="572029"/>
          </a:xfrm>
          <a:prstGeom prst="rect">
            <a:avLst/>
          </a:prstGeom>
        </p:spPr>
      </p:pic>
    </p:spTree>
    <p:extLst>
      <p:ext uri="{BB962C8B-B14F-4D97-AF65-F5344CB8AC3E}">
        <p14:creationId xmlns:p14="http://schemas.microsoft.com/office/powerpoint/2010/main" val="19984696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Análisis de Escorrentía en QGIS</a:t>
            </a:r>
          </a:p>
        </p:txBody>
      </p:sp>
      <p:sp>
        <p:nvSpPr>
          <p:cNvPr id="3" name="Content Placeholder 2"/>
          <p:cNvSpPr>
            <a:spLocks noGrp="1"/>
          </p:cNvSpPr>
          <p:nvPr>
            <p:ph idx="1"/>
          </p:nvPr>
        </p:nvSpPr>
        <p:spPr/>
        <p:txBody>
          <a:bodyPr/>
          <a:lstStyle/>
          <a:p>
            <a:pPr marL="603478" lvl="0" indent="-457200">
              <a:buFont typeface="+mj-lt"/>
              <a:buAutoNum type="arabicPeriod" startAt="3"/>
            </a:pPr>
            <a:r>
              <a:rPr lang="es-ES_tradnl" noProof="0" dirty="0"/>
              <a:t>En el menú de la barra superior, haga clic en </a:t>
            </a:r>
            <a:r>
              <a:rPr lang="es-ES_tradnl" b="1" noProof="0" dirty="0"/>
              <a:t>Web</a:t>
            </a:r>
            <a:r>
              <a:rPr lang="es-ES_tradnl" noProof="0" dirty="0"/>
              <a:t>, seleccione </a:t>
            </a:r>
            <a:r>
              <a:rPr lang="es-ES_tradnl" b="1" noProof="0" dirty="0"/>
              <a:t>Open </a:t>
            </a:r>
            <a:r>
              <a:rPr lang="es-ES_tradnl" b="1" noProof="0" dirty="0" err="1"/>
              <a:t>Layer</a:t>
            </a:r>
            <a:r>
              <a:rPr lang="es-ES_tradnl" b="1" noProof="0" dirty="0"/>
              <a:t> </a:t>
            </a:r>
            <a:r>
              <a:rPr lang="es-ES_tradnl" b="1" noProof="0" dirty="0" err="1"/>
              <a:t>Plugin</a:t>
            </a:r>
            <a:r>
              <a:rPr lang="es-ES_tradnl" noProof="0" dirty="0"/>
              <a:t> y elija un mapa de fondo</a:t>
            </a:r>
          </a:p>
          <a:p>
            <a:pPr marL="603478" lvl="0" indent="-457200">
              <a:buFont typeface="+mj-lt"/>
              <a:buAutoNum type="arabicPeriod" startAt="3"/>
            </a:pPr>
            <a:r>
              <a:rPr lang="es-ES_tradnl" noProof="0" dirty="0"/>
              <a:t>Este ejercicio utiliza el </a:t>
            </a:r>
            <a:r>
              <a:rPr lang="es-ES_tradnl" noProof="0" dirty="0" err="1"/>
              <a:t>plugin</a:t>
            </a:r>
            <a:r>
              <a:rPr lang="es-ES_tradnl" noProof="0" dirty="0"/>
              <a:t> </a:t>
            </a:r>
            <a:r>
              <a:rPr lang="es-ES_tradnl" b="1" noProof="0" dirty="0" err="1"/>
              <a:t>OpenStreetMap</a:t>
            </a:r>
            <a:endParaRPr lang="es-ES_tradnl" noProof="0" dirty="0"/>
          </a:p>
        </p:txBody>
      </p:sp>
      <p:pic>
        <p:nvPicPr>
          <p:cNvPr id="4" name="Picture 3"/>
          <p:cNvPicPr/>
          <p:nvPr/>
        </p:nvPicPr>
        <p:blipFill rotWithShape="1">
          <a:blip r:embed="rId3">
            <a:extLst>
              <a:ext uri="{28A0092B-C50C-407E-A947-70E740481C1C}">
                <a14:useLocalDpi xmlns:a14="http://schemas.microsoft.com/office/drawing/2010/main" val="0"/>
              </a:ext>
            </a:extLst>
          </a:blip>
          <a:srcRect b="47859"/>
          <a:stretch/>
        </p:blipFill>
        <p:spPr>
          <a:xfrm>
            <a:off x="242252" y="2819400"/>
            <a:ext cx="11704320" cy="2736243"/>
          </a:xfrm>
          <a:prstGeom prst="rect">
            <a:avLst/>
          </a:prstGeom>
        </p:spPr>
      </p:pic>
    </p:spTree>
    <p:extLst>
      <p:ext uri="{BB962C8B-B14F-4D97-AF65-F5344CB8AC3E}">
        <p14:creationId xmlns:p14="http://schemas.microsoft.com/office/powerpoint/2010/main" val="16350340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Agregue el </a:t>
            </a:r>
            <a:r>
              <a:rPr lang="es-ES_tradnl" noProof="0" dirty="0" err="1"/>
              <a:t>Shapefile</a:t>
            </a:r>
            <a:r>
              <a:rPr lang="es-ES_tradnl" noProof="0" dirty="0"/>
              <a:t> del SFV</a:t>
            </a:r>
          </a:p>
        </p:txBody>
      </p:sp>
      <p:sp>
        <p:nvSpPr>
          <p:cNvPr id="4" name="Content Placeholder 3"/>
          <p:cNvSpPr>
            <a:spLocks noGrp="1"/>
          </p:cNvSpPr>
          <p:nvPr>
            <p:ph idx="1"/>
          </p:nvPr>
        </p:nvSpPr>
        <p:spPr/>
        <p:txBody>
          <a:bodyPr/>
          <a:lstStyle/>
          <a:p>
            <a:pPr marL="603478" indent="-457200">
              <a:buAutoNum type="arabicPeriod" startAt="5"/>
            </a:pPr>
            <a:r>
              <a:rPr lang="es-ES_tradnl" noProof="0" dirty="0"/>
              <a:t>Haga clic en el menú en la barra a la izquierda y haga clic en </a:t>
            </a:r>
            <a:r>
              <a:rPr lang="es-ES_tradnl" b="1" noProof="0" dirty="0" err="1"/>
              <a:t>Add</a:t>
            </a:r>
            <a:r>
              <a:rPr lang="es-ES_tradnl" b="1" noProof="0" dirty="0"/>
              <a:t> Vector</a:t>
            </a:r>
            <a:r>
              <a:rPr lang="es-ES_tradnl" noProof="0" dirty="0"/>
              <a:t> para agregar el </a:t>
            </a:r>
            <a:r>
              <a:rPr lang="es-ES_tradnl" noProof="0" dirty="0" err="1"/>
              <a:t>shapefile</a:t>
            </a:r>
            <a:r>
              <a:rPr lang="es-ES_tradnl" noProof="0" dirty="0"/>
              <a:t> del SFV: sfv_4326.shp</a:t>
            </a:r>
          </a:p>
          <a:p>
            <a:pPr marL="603478" indent="-457200">
              <a:buAutoNum type="arabicPeriod" startAt="5"/>
            </a:pPr>
            <a:r>
              <a:rPr lang="es-ES_tradnl" noProof="0" dirty="0"/>
              <a:t>Para hacer el </a:t>
            </a:r>
            <a:r>
              <a:rPr lang="es-ES_tradnl" noProof="0" dirty="0" err="1"/>
              <a:t>shapefile</a:t>
            </a:r>
            <a:r>
              <a:rPr lang="es-ES_tradnl" noProof="0" dirty="0"/>
              <a:t> transparente y que se vea sólo el borde, haga clic con el botón derecho en el archivo de capa y vaya a </a:t>
            </a:r>
            <a:r>
              <a:rPr lang="es-ES_tradnl" b="1" noProof="0" dirty="0" err="1"/>
              <a:t>Properties</a:t>
            </a:r>
            <a:r>
              <a:rPr lang="es-ES_tradnl" noProof="0" dirty="0"/>
              <a:t> &gt; </a:t>
            </a:r>
            <a:r>
              <a:rPr lang="es-ES_tradnl" b="1" noProof="0" dirty="0"/>
              <a:t>Style</a:t>
            </a:r>
          </a:p>
          <a:p>
            <a:pPr marL="603478" indent="-457200">
              <a:buAutoNum type="arabicPeriod" startAt="5"/>
            </a:pPr>
            <a:r>
              <a:rPr lang="es-ES_tradnl" noProof="0" dirty="0"/>
              <a:t>Haga clic en la flecha hacia abajo en la ventana de </a:t>
            </a:r>
            <a:r>
              <a:rPr lang="es-ES_tradnl" b="1" noProof="0" dirty="0" err="1"/>
              <a:t>Fill</a:t>
            </a:r>
            <a:r>
              <a:rPr lang="es-ES_tradnl" noProof="0" dirty="0"/>
              <a:t> y seleccione </a:t>
            </a:r>
            <a:r>
              <a:rPr lang="es-ES_tradnl" b="1" noProof="0" dirty="0" err="1"/>
              <a:t>Transparent</a:t>
            </a:r>
            <a:r>
              <a:rPr lang="es-ES_tradnl" b="1" noProof="0" dirty="0"/>
              <a:t> </a:t>
            </a:r>
            <a:r>
              <a:rPr lang="es-ES_tradnl" b="1" noProof="0" dirty="0" err="1"/>
              <a:t>fill</a:t>
            </a:r>
            <a:endParaRPr lang="es-ES_tradnl" b="1" noProof="0" dirty="0"/>
          </a:p>
          <a:p>
            <a:pPr marL="603478" indent="-457200">
              <a:buAutoNum type="arabicPeriod" startAt="5"/>
            </a:pPr>
            <a:r>
              <a:rPr lang="es-ES_tradnl" noProof="0" dirty="0"/>
              <a:t>Haga clic en la ventana hacia abajo en la ventana </a:t>
            </a:r>
            <a:r>
              <a:rPr lang="es-ES_tradnl" b="1" noProof="0" dirty="0" err="1"/>
              <a:t>Outline</a:t>
            </a:r>
            <a:r>
              <a:rPr lang="es-ES_tradnl" noProof="0" dirty="0"/>
              <a:t> y elija un color para el borde del </a:t>
            </a:r>
            <a:r>
              <a:rPr lang="es-ES_tradnl" noProof="0" dirty="0" err="1"/>
              <a:t>shapefile</a:t>
            </a:r>
            <a:r>
              <a:rPr lang="es-ES_tradnl" noProof="0" dirty="0"/>
              <a:t> (Este ejemplo usa negro)</a:t>
            </a:r>
          </a:p>
          <a:p>
            <a:pPr marL="603478" indent="-457200">
              <a:buAutoNum type="arabicPeriod" startAt="5"/>
            </a:pPr>
            <a:r>
              <a:rPr lang="es-ES_tradnl" noProof="0" dirty="0"/>
              <a:t>Fije el </a:t>
            </a:r>
            <a:r>
              <a:rPr lang="es-ES_tradnl" b="1" noProof="0" dirty="0" err="1"/>
              <a:t>outline</a:t>
            </a:r>
            <a:r>
              <a:rPr lang="es-ES_tradnl" b="1" noProof="0" dirty="0"/>
              <a:t> </a:t>
            </a:r>
            <a:r>
              <a:rPr lang="es-ES_tradnl" b="1" noProof="0" dirty="0" err="1"/>
              <a:t>width</a:t>
            </a:r>
            <a:r>
              <a:rPr lang="es-ES_tradnl" noProof="0" dirty="0"/>
              <a:t> en 2.0</a:t>
            </a:r>
          </a:p>
          <a:p>
            <a:pPr marL="603478" indent="-457200">
              <a:buAutoNum type="arabicPeriod" startAt="5"/>
            </a:pPr>
            <a:r>
              <a:rPr lang="es-ES_tradnl" noProof="0" dirty="0"/>
              <a:t>Haga clic en </a:t>
            </a:r>
            <a:r>
              <a:rPr lang="es-ES_tradnl" b="1" noProof="0" dirty="0"/>
              <a:t>OK</a:t>
            </a:r>
            <a:r>
              <a:rPr lang="es-ES_tradnl" noProof="0" dirty="0"/>
              <a:t> para obtener el siguiente resultado en la ventana de QGIS</a:t>
            </a:r>
          </a:p>
          <a:p>
            <a:pPr marL="603478" indent="-457200">
              <a:buAutoNum type="arabicPeriod" startAt="5"/>
            </a:pPr>
            <a:endParaRPr lang="es-ES_tradnl" b="1" noProof="0" dirty="0"/>
          </a:p>
        </p:txBody>
      </p:sp>
    </p:spTree>
    <p:extLst>
      <p:ext uri="{BB962C8B-B14F-4D97-AF65-F5344CB8AC3E}">
        <p14:creationId xmlns:p14="http://schemas.microsoft.com/office/powerpoint/2010/main" val="15900027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252" y="276992"/>
            <a:ext cx="11704320" cy="576299"/>
          </a:xfrm>
        </p:spPr>
        <p:txBody>
          <a:bodyPr/>
          <a:lstStyle/>
          <a:p>
            <a:r>
              <a:rPr lang="es-ES_tradnl" noProof="0" dirty="0"/>
              <a:t>Convierta los Datos de Escorrentía </a:t>
            </a:r>
            <a:r>
              <a:rPr lang="es-ES_tradnl" noProof="0" dirty="0" err="1"/>
              <a:t>NetCDF</a:t>
            </a:r>
            <a:r>
              <a:rPr lang="es-ES_tradnl" noProof="0" dirty="0"/>
              <a:t> en </a:t>
            </a:r>
            <a:r>
              <a:rPr lang="es-ES_tradnl" noProof="0" dirty="0" err="1"/>
              <a:t>GeoTiff</a:t>
            </a:r>
            <a:r>
              <a:rPr lang="es-ES_tradnl" noProof="0" dirty="0"/>
              <a:t> </a:t>
            </a:r>
          </a:p>
        </p:txBody>
      </p:sp>
      <p:sp>
        <p:nvSpPr>
          <p:cNvPr id="3" name="Content Placeholder 2"/>
          <p:cNvSpPr>
            <a:spLocks noGrp="1"/>
          </p:cNvSpPr>
          <p:nvPr>
            <p:ph idx="1"/>
          </p:nvPr>
        </p:nvSpPr>
        <p:spPr>
          <a:xfrm>
            <a:off x="242251" y="923497"/>
            <a:ext cx="8147769" cy="5041917"/>
          </a:xfrm>
        </p:spPr>
        <p:txBody>
          <a:bodyPr>
            <a:normAutofit/>
          </a:bodyPr>
          <a:lstStyle/>
          <a:p>
            <a:pPr marL="603478" indent="-457200">
              <a:buFont typeface="+mj-lt"/>
              <a:buAutoNum type="arabicPeriod" startAt="11"/>
            </a:pPr>
            <a:r>
              <a:rPr lang="es-ES_tradnl" noProof="0" dirty="0"/>
              <a:t>En su mapa en QGIS, haga clic en la función </a:t>
            </a:r>
            <a:br>
              <a:rPr lang="es-ES_tradnl" noProof="0" dirty="0"/>
            </a:br>
            <a:r>
              <a:rPr lang="es-ES_tradnl" b="1" noProof="0" dirty="0" err="1"/>
              <a:t>Add</a:t>
            </a:r>
            <a:r>
              <a:rPr lang="es-ES_tradnl" b="1" noProof="0" dirty="0"/>
              <a:t> </a:t>
            </a:r>
            <a:r>
              <a:rPr lang="es-ES_tradnl" b="1" noProof="0" dirty="0" err="1"/>
              <a:t>Raster</a:t>
            </a:r>
            <a:r>
              <a:rPr lang="es-ES_tradnl" noProof="0" dirty="0"/>
              <a:t>        a la izquierda</a:t>
            </a:r>
          </a:p>
          <a:p>
            <a:pPr marL="603478" indent="-457200">
              <a:buFont typeface="+mj-lt"/>
              <a:buAutoNum type="arabicPeriod" startAt="11"/>
            </a:pPr>
            <a:r>
              <a:rPr lang="es-ES_tradnl" noProof="0" dirty="0"/>
              <a:t>Navegue a sus archivos de escorrentía mensual guardados y haga clic en </a:t>
            </a:r>
            <a:r>
              <a:rPr lang="es-ES_tradnl" b="1" noProof="0" dirty="0"/>
              <a:t>Open</a:t>
            </a:r>
            <a:r>
              <a:rPr lang="es-ES_tradnl" noProof="0" dirty="0"/>
              <a:t> para agregar los archivos de datos mensuales para diciembre de 2015 y diciembre de 2016. Ud. puede hacer esto de una sola vez si resalta ambos archivos. </a:t>
            </a:r>
          </a:p>
        </p:txBody>
      </p:sp>
      <p:pic>
        <p:nvPicPr>
          <p:cNvPr id="7" name="Picture 6" descr="../../../../../../Desktop/Screen%20Shot%202017-11-08%20at%201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582926" y="1330183"/>
            <a:ext cx="457200" cy="472514"/>
          </a:xfrm>
          <a:prstGeom prst="rect">
            <a:avLst/>
          </a:prstGeom>
          <a:noFill/>
          <a:ln>
            <a:noFill/>
          </a:ln>
        </p:spPr>
      </p:pic>
      <p:sp>
        <p:nvSpPr>
          <p:cNvPr id="10" name="Content Placeholder 2"/>
          <p:cNvSpPr txBox="1">
            <a:spLocks/>
          </p:cNvSpPr>
          <p:nvPr/>
        </p:nvSpPr>
        <p:spPr>
          <a:xfrm>
            <a:off x="242251" y="3664509"/>
            <a:ext cx="11703685" cy="2784684"/>
          </a:xfrm>
          <a:prstGeom prst="rect">
            <a:avLst/>
          </a:prstGeom>
        </p:spPr>
        <p:txBody>
          <a:bodyPr vert="horz" lIns="0" tIns="60949" rIns="121899" bIns="60949" rtlCol="0">
            <a:noAutofit/>
          </a:bodyPr>
          <a:lstStyle>
            <a:lvl1pPr marL="365696" indent="-219418" algn="l" defTabSz="609493" rtl="0" eaLnBrk="1" latinLnBrk="0" hangingPunct="1">
              <a:spcBef>
                <a:spcPts val="800"/>
              </a:spcBef>
              <a:spcAft>
                <a:spcPts val="0"/>
              </a:spcAft>
              <a:buFont typeface="Arial"/>
              <a:buChar char="•"/>
              <a:defRPr sz="2400" kern="1200">
                <a:solidFill>
                  <a:schemeClr val="tx1"/>
                </a:solidFill>
                <a:latin typeface="+mn-lt"/>
                <a:ea typeface="+mn-ea"/>
                <a:cs typeface="Arial"/>
              </a:defRPr>
            </a:lvl1pPr>
            <a:lvl2pPr marL="621683" indent="-255987"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2pPr>
            <a:lvl3pPr marL="914240"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3pPr>
            <a:lvl4pPr marL="1158037"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4pPr>
            <a:lvl5pPr marL="1523733" indent="-182848" algn="l" defTabSz="609493" rtl="0" eaLnBrk="1" latinLnBrk="0" hangingPunct="1">
              <a:spcBef>
                <a:spcPts val="400"/>
              </a:spcBef>
              <a:spcAft>
                <a:spcPts val="0"/>
              </a:spcAft>
              <a:buFont typeface="Arial"/>
              <a:buChar char="»"/>
              <a:defRPr sz="2400" kern="1200">
                <a:solidFill>
                  <a:schemeClr val="tx1"/>
                </a:solidFill>
                <a:latin typeface="+mn-lt"/>
                <a:ea typeface="+mn-ea"/>
                <a:cs typeface="Arial"/>
              </a:defRPr>
            </a:lvl5pPr>
            <a:lvl6pPr marL="3352213" indent="-304747" algn="l" defTabSz="609493" rtl="0" eaLnBrk="1" latinLnBrk="0" hangingPunct="1">
              <a:spcBef>
                <a:spcPct val="20000"/>
              </a:spcBef>
              <a:buFont typeface="Arial"/>
              <a:buChar char="•"/>
              <a:defRPr sz="2700" kern="1200">
                <a:solidFill>
                  <a:schemeClr val="tx1"/>
                </a:solidFill>
                <a:latin typeface="+mn-lt"/>
                <a:ea typeface="+mn-ea"/>
                <a:cs typeface="+mn-cs"/>
              </a:defRPr>
            </a:lvl6pPr>
            <a:lvl7pPr marL="3961707" indent="-304747" algn="l" defTabSz="609493" rtl="0" eaLnBrk="1" latinLnBrk="0" hangingPunct="1">
              <a:spcBef>
                <a:spcPct val="20000"/>
              </a:spcBef>
              <a:buFont typeface="Arial"/>
              <a:buChar char="•"/>
              <a:defRPr sz="2700" kern="1200">
                <a:solidFill>
                  <a:schemeClr val="tx1"/>
                </a:solidFill>
                <a:latin typeface="+mn-lt"/>
                <a:ea typeface="+mn-ea"/>
                <a:cs typeface="+mn-cs"/>
              </a:defRPr>
            </a:lvl7pPr>
            <a:lvl8pPr marL="4571200" indent="-304747" algn="l" defTabSz="609493" rtl="0" eaLnBrk="1" latinLnBrk="0" hangingPunct="1">
              <a:spcBef>
                <a:spcPct val="20000"/>
              </a:spcBef>
              <a:buFont typeface="Arial"/>
              <a:buChar char="•"/>
              <a:defRPr sz="2700" kern="1200">
                <a:solidFill>
                  <a:schemeClr val="tx1"/>
                </a:solidFill>
                <a:latin typeface="+mn-lt"/>
                <a:ea typeface="+mn-ea"/>
                <a:cs typeface="+mn-cs"/>
              </a:defRPr>
            </a:lvl8pPr>
            <a:lvl9pPr marL="5180693" indent="-304747" algn="l" defTabSz="609493" rtl="0" eaLnBrk="1" latinLnBrk="0" hangingPunct="1">
              <a:spcBef>
                <a:spcPct val="20000"/>
              </a:spcBef>
              <a:buFont typeface="Arial"/>
              <a:buChar char="•"/>
              <a:defRPr sz="2700" kern="1200">
                <a:solidFill>
                  <a:schemeClr val="tx1"/>
                </a:solidFill>
                <a:latin typeface="+mn-lt"/>
                <a:ea typeface="+mn-ea"/>
                <a:cs typeface="+mn-cs"/>
              </a:defRPr>
            </a:lvl9pPr>
          </a:lstStyle>
          <a:p>
            <a:pPr marL="859465" lvl="1" indent="-457200"/>
            <a:r>
              <a:rPr lang="es-ES_tradnl" dirty="0"/>
              <a:t>Puede que aparezca un cuadro de </a:t>
            </a:r>
            <a:r>
              <a:rPr lang="es-ES_tradnl" b="1" dirty="0" err="1"/>
              <a:t>Coordinate</a:t>
            </a:r>
            <a:r>
              <a:rPr lang="es-ES_tradnl" b="1" dirty="0"/>
              <a:t> Reference </a:t>
            </a:r>
            <a:r>
              <a:rPr lang="es-ES_tradnl" b="1" dirty="0" err="1"/>
              <a:t>System</a:t>
            </a:r>
            <a:r>
              <a:rPr lang="es-ES_tradnl" b="1" dirty="0"/>
              <a:t> Selector.</a:t>
            </a:r>
            <a:r>
              <a:rPr lang="es-ES_tradnl" dirty="0"/>
              <a:t> Seleccione WGS84, EPSG 4326</a:t>
            </a:r>
          </a:p>
          <a:p>
            <a:pPr marL="859465" lvl="1" indent="-457200"/>
            <a:r>
              <a:rPr lang="es-ES_tradnl" dirty="0"/>
              <a:t>Del menú de la barra superior, se puede ampliar y reducir la capa</a:t>
            </a:r>
            <a:endParaRPr lang="en-US" dirty="0"/>
          </a:p>
          <a:p>
            <a:pPr marL="146278" indent="0">
              <a:buFont typeface="Arial"/>
              <a:buNone/>
            </a:pPr>
            <a:r>
              <a:rPr lang="x-none" dirty="0"/>
              <a:t>Estas imágenes NetCDF se han convertido en imágenes GeoTIFF para que Ud. pueda realizar los cálculos de ráster con los datos.</a:t>
            </a:r>
          </a:p>
        </p:txBody>
      </p:sp>
      <p:grpSp>
        <p:nvGrpSpPr>
          <p:cNvPr id="4" name="Group 3"/>
          <p:cNvGrpSpPr/>
          <p:nvPr/>
        </p:nvGrpSpPr>
        <p:grpSpPr>
          <a:xfrm>
            <a:off x="8390020" y="3028955"/>
            <a:ext cx="3555916" cy="333947"/>
            <a:chOff x="7592884" y="4123423"/>
            <a:chExt cx="4353052" cy="408808"/>
          </a:xfrm>
        </p:grpSpPr>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2884" y="4138996"/>
              <a:ext cx="4353052" cy="377662"/>
            </a:xfrm>
            <a:prstGeom prst="rect">
              <a:avLst/>
            </a:prstGeom>
          </p:spPr>
        </p:pic>
        <p:sp>
          <p:nvSpPr>
            <p:cNvPr id="17" name="Rectangle 16"/>
            <p:cNvSpPr/>
            <p:nvPr/>
          </p:nvSpPr>
          <p:spPr>
            <a:xfrm>
              <a:off x="10742612" y="4123423"/>
              <a:ext cx="457200" cy="408808"/>
            </a:xfrm>
            <a:prstGeom prst="rect">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pic>
        <p:nvPicPr>
          <p:cNvPr id="21" name="Picture 20" descr="Screen Shot 2017-11-16 at 11.37.26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03380" y="923497"/>
            <a:ext cx="3343192" cy="1816573"/>
          </a:xfrm>
          <a:prstGeom prst="rect">
            <a:avLst/>
          </a:prstGeom>
        </p:spPr>
      </p:pic>
    </p:spTree>
    <p:extLst>
      <p:ext uri="{BB962C8B-B14F-4D97-AF65-F5344CB8AC3E}">
        <p14:creationId xmlns:p14="http://schemas.microsoft.com/office/powerpoint/2010/main" val="2036476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Convierta los Datos de Escorrentía </a:t>
            </a:r>
            <a:r>
              <a:rPr lang="es-ES_tradnl" noProof="0" dirty="0" err="1"/>
              <a:t>NetCDF</a:t>
            </a:r>
            <a:r>
              <a:rPr lang="es-ES_tradnl" noProof="0" dirty="0"/>
              <a:t> en </a:t>
            </a:r>
            <a:r>
              <a:rPr lang="es-ES_tradnl" noProof="0" dirty="0" err="1"/>
              <a:t>GeoTiff</a:t>
            </a:r>
            <a:r>
              <a:rPr lang="es-ES_tradnl" noProof="0" dirty="0"/>
              <a:t> </a:t>
            </a:r>
          </a:p>
        </p:txBody>
      </p:sp>
      <p:sp>
        <p:nvSpPr>
          <p:cNvPr id="3" name="Content Placeholder 2"/>
          <p:cNvSpPr>
            <a:spLocks noGrp="1"/>
          </p:cNvSpPr>
          <p:nvPr>
            <p:ph idx="1"/>
          </p:nvPr>
        </p:nvSpPr>
        <p:spPr/>
        <p:txBody>
          <a:bodyPr>
            <a:noAutofit/>
          </a:bodyPr>
          <a:lstStyle/>
          <a:p>
            <a:pPr marL="603478" lvl="0" indent="-457200">
              <a:buFont typeface="+mj-lt"/>
              <a:buAutoNum type="arabicPeriod" startAt="13"/>
            </a:pPr>
            <a:r>
              <a:rPr lang="es-ES_tradnl" noProof="0" dirty="0"/>
              <a:t>Haga clic con el botón derecho (o Control-Clic en un Mac) en la capa ráster Runoff-Dec2015</a:t>
            </a:r>
          </a:p>
          <a:p>
            <a:pPr marL="603478" lvl="0" indent="-457200">
              <a:buFont typeface="+mj-lt"/>
              <a:buAutoNum type="arabicPeriod" startAt="13"/>
            </a:pPr>
            <a:r>
              <a:rPr lang="es-ES_tradnl" noProof="0" dirty="0"/>
              <a:t>Del menú desplegable, seleccione </a:t>
            </a:r>
            <a:r>
              <a:rPr lang="es-ES_tradnl" b="1" noProof="0" dirty="0" err="1"/>
              <a:t>Save</a:t>
            </a:r>
            <a:r>
              <a:rPr lang="es-ES_tradnl" b="1" noProof="0" dirty="0"/>
              <a:t> As</a:t>
            </a:r>
            <a:r>
              <a:rPr lang="es-ES_tradnl" noProof="0" dirty="0"/>
              <a:t> – esto abrirá una nueva ventana</a:t>
            </a:r>
          </a:p>
          <a:p>
            <a:pPr marL="859465" lvl="1" indent="-457200"/>
            <a:r>
              <a:rPr lang="es-ES_tradnl" noProof="0" dirty="0"/>
              <a:t>Note que el </a:t>
            </a:r>
            <a:r>
              <a:rPr lang="es-ES_tradnl" b="1" noProof="0" dirty="0" err="1"/>
              <a:t>Format</a:t>
            </a:r>
            <a:r>
              <a:rPr lang="es-ES_tradnl" noProof="0" dirty="0"/>
              <a:t> en la ventana es </a:t>
            </a:r>
            <a:r>
              <a:rPr lang="es-ES_tradnl" b="1" noProof="0" dirty="0" err="1"/>
              <a:t>Gtiff</a:t>
            </a:r>
            <a:endParaRPr lang="es-ES_tradnl" dirty="0"/>
          </a:p>
          <a:p>
            <a:pPr marL="859465" lvl="1" indent="-457200"/>
            <a:r>
              <a:rPr lang="es-ES_tradnl" noProof="0" dirty="0"/>
              <a:t>Asegúrese que la opción </a:t>
            </a:r>
            <a:r>
              <a:rPr lang="es-ES_tradnl" b="1" noProof="0" dirty="0" err="1"/>
              <a:t>Add</a:t>
            </a:r>
            <a:r>
              <a:rPr lang="es-ES_tradnl" b="1" noProof="0" dirty="0"/>
              <a:t> </a:t>
            </a:r>
            <a:r>
              <a:rPr lang="es-ES_tradnl" b="1" noProof="0" dirty="0" err="1"/>
              <a:t>save</a:t>
            </a:r>
            <a:r>
              <a:rPr lang="es-ES_tradnl" b="1" noProof="0" dirty="0"/>
              <a:t> file to </a:t>
            </a:r>
            <a:r>
              <a:rPr lang="es-ES_tradnl" b="1" noProof="0" dirty="0" err="1"/>
              <a:t>map</a:t>
            </a:r>
            <a:r>
              <a:rPr lang="es-ES_tradnl" noProof="0" dirty="0"/>
              <a:t> esté indicada.</a:t>
            </a:r>
          </a:p>
          <a:p>
            <a:pPr marL="859465" lvl="1" indent="-457200"/>
            <a:r>
              <a:rPr lang="es-ES_tradnl" noProof="0" dirty="0"/>
              <a:t>Haga clic en </a:t>
            </a:r>
            <a:r>
              <a:rPr lang="es-ES_tradnl" b="1" noProof="0" dirty="0" err="1"/>
              <a:t>Browse</a:t>
            </a:r>
            <a:r>
              <a:rPr lang="es-ES_tradnl" noProof="0" dirty="0"/>
              <a:t> e ingrese el nombre de la carpeta donde todos los datos están e ingrese un nombre de archivo (Sugerencia: Runoff-Dec2015) y haga clic en </a:t>
            </a:r>
            <a:r>
              <a:rPr lang="es-ES_tradnl" b="1" noProof="0" dirty="0" err="1"/>
              <a:t>Save</a:t>
            </a:r>
            <a:endParaRPr lang="es-ES_tradnl" dirty="0"/>
          </a:p>
          <a:p>
            <a:pPr marL="859465" lvl="1" indent="-457200"/>
            <a:r>
              <a:rPr lang="es-ES_tradnl" noProof="0" dirty="0"/>
              <a:t>Ud. verá visualizada la capa </a:t>
            </a:r>
            <a:r>
              <a:rPr lang="es-ES_tradnl" noProof="0" dirty="0" err="1"/>
              <a:t>GeoTiff</a:t>
            </a:r>
            <a:r>
              <a:rPr lang="es-ES_tradnl" noProof="0" dirty="0"/>
              <a:t> en el mapa y el archivo se guardará en la carpeta de datos</a:t>
            </a:r>
          </a:p>
        </p:txBody>
      </p:sp>
    </p:spTree>
    <p:extLst>
      <p:ext uri="{BB962C8B-B14F-4D97-AF65-F5344CB8AC3E}">
        <p14:creationId xmlns:p14="http://schemas.microsoft.com/office/powerpoint/2010/main" val="473363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Convierta los Datos de Escorrentía </a:t>
            </a:r>
            <a:r>
              <a:rPr lang="es-ES_tradnl" noProof="0" dirty="0" err="1"/>
              <a:t>NetCDF</a:t>
            </a:r>
            <a:r>
              <a:rPr lang="es-ES_tradnl" noProof="0" dirty="0"/>
              <a:t> en </a:t>
            </a:r>
            <a:r>
              <a:rPr lang="es-ES_tradnl" noProof="0" dirty="0" err="1"/>
              <a:t>GeoTiff</a:t>
            </a:r>
            <a:r>
              <a:rPr lang="es-ES_tradnl" noProof="0" dirty="0"/>
              <a:t> </a:t>
            </a:r>
          </a:p>
        </p:txBody>
      </p:sp>
      <p:sp>
        <p:nvSpPr>
          <p:cNvPr id="3" name="Content Placeholder 2"/>
          <p:cNvSpPr>
            <a:spLocks noGrp="1"/>
          </p:cNvSpPr>
          <p:nvPr>
            <p:ph idx="1"/>
          </p:nvPr>
        </p:nvSpPr>
        <p:spPr/>
        <p:txBody>
          <a:bodyPr>
            <a:noAutofit/>
          </a:bodyPr>
          <a:lstStyle/>
          <a:p>
            <a:pPr marL="603478" lvl="0" indent="-457200">
              <a:buFont typeface="+mj-lt"/>
              <a:buAutoNum type="arabicPeriod" startAt="15"/>
            </a:pPr>
            <a:r>
              <a:rPr lang="es-ES_tradnl" noProof="0" dirty="0"/>
              <a:t>Repita los pasos 13y 14 para guardar la capa de escorrentía de 2016 como </a:t>
            </a:r>
            <a:r>
              <a:rPr lang="es-ES_tradnl" noProof="0" dirty="0" err="1"/>
              <a:t>GeoTIFF</a:t>
            </a:r>
            <a:endParaRPr lang="es-ES_tradnl" noProof="0" dirty="0"/>
          </a:p>
          <a:p>
            <a:pPr marL="603478" lvl="0" indent="-457200">
              <a:buFont typeface="+mj-lt"/>
              <a:buAutoNum type="arabicPeriod" startAt="15"/>
            </a:pPr>
            <a:r>
              <a:rPr lang="es-ES_tradnl" noProof="0" dirty="0"/>
              <a:t>Ahora Ud. puede remover las capas ráster </a:t>
            </a:r>
            <a:r>
              <a:rPr lang="es-ES_tradnl" noProof="0" dirty="0" err="1"/>
              <a:t>NetCDF</a:t>
            </a:r>
            <a:r>
              <a:rPr lang="es-ES_tradnl" noProof="0" dirty="0"/>
              <a:t> haciendo clic con el botón derecho en cada capa y seleccionando </a:t>
            </a:r>
            <a:r>
              <a:rPr lang="es-ES_tradnl" b="1" noProof="0" dirty="0" err="1"/>
              <a:t>Remove</a:t>
            </a:r>
            <a:endParaRPr lang="es-ES_tradnl" b="1" noProof="0" dirty="0"/>
          </a:p>
          <a:p>
            <a:pPr marL="603478" indent="-457200">
              <a:buFont typeface="+mj-lt"/>
              <a:buAutoNum type="arabicPeriod" startAt="15"/>
            </a:pPr>
            <a:r>
              <a:rPr lang="es-ES_tradnl" dirty="0"/>
              <a:t>En el menú superior, seleccione </a:t>
            </a:r>
            <a:r>
              <a:rPr lang="es-ES_tradnl" b="1" dirty="0" err="1"/>
              <a:t>Processing</a:t>
            </a:r>
            <a:r>
              <a:rPr lang="es-ES_tradnl" dirty="0"/>
              <a:t> &gt; </a:t>
            </a:r>
            <a:r>
              <a:rPr lang="es-ES_tradnl" b="1" dirty="0" err="1"/>
              <a:t>Toolbox</a:t>
            </a:r>
            <a:r>
              <a:rPr lang="es-ES_tradnl" dirty="0"/>
              <a:t>. Se abrirá una ventana de búsqueda a la derecha del mapa. Ingrese </a:t>
            </a:r>
            <a:r>
              <a:rPr lang="es-ES_tradnl" b="1" dirty="0" err="1"/>
              <a:t>interp</a:t>
            </a:r>
            <a:r>
              <a:rPr lang="es-ES_tradnl" dirty="0"/>
              <a:t>.</a:t>
            </a:r>
          </a:p>
          <a:p>
            <a:pPr marL="859465" lvl="1" indent="-457200"/>
            <a:r>
              <a:rPr lang="es-ES_tradnl" dirty="0"/>
              <a:t>Deberá ver </a:t>
            </a:r>
            <a:r>
              <a:rPr lang="es-ES_tradnl" b="1" dirty="0" err="1"/>
              <a:t>r.resamp.interp</a:t>
            </a:r>
            <a:r>
              <a:rPr lang="es-ES_tradnl" dirty="0"/>
              <a:t> en la lista</a:t>
            </a:r>
          </a:p>
          <a:p>
            <a:pPr marL="603478" lvl="0" indent="-457200">
              <a:buFont typeface="+mj-lt"/>
              <a:buAutoNum type="arabicPeriod" startAt="15"/>
            </a:pPr>
            <a:r>
              <a:rPr lang="es-ES_tradnl" dirty="0"/>
              <a:t>Haga doble clic en </a:t>
            </a:r>
            <a:r>
              <a:rPr lang="es-ES_tradnl" b="1" dirty="0" err="1"/>
              <a:t>r.resamp.interp</a:t>
            </a:r>
            <a:r>
              <a:rPr lang="es-ES_tradnl" b="1" dirty="0"/>
              <a:t> – </a:t>
            </a:r>
            <a:r>
              <a:rPr lang="es-ES_tradnl" dirty="0"/>
              <a:t>esto abrirá una ventana</a:t>
            </a:r>
          </a:p>
        </p:txBody>
      </p:sp>
    </p:spTree>
    <p:extLst>
      <p:ext uri="{BB962C8B-B14F-4D97-AF65-F5344CB8AC3E}">
        <p14:creationId xmlns:p14="http://schemas.microsoft.com/office/powerpoint/2010/main" val="257346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err="1"/>
              <a:t>Remuestree</a:t>
            </a:r>
            <a:r>
              <a:rPr lang="es-ES_tradnl" noProof="0" dirty="0"/>
              <a:t> los Datos de Escorrentía</a:t>
            </a:r>
          </a:p>
        </p:txBody>
      </p:sp>
      <p:sp>
        <p:nvSpPr>
          <p:cNvPr id="3" name="Content Placeholder 2"/>
          <p:cNvSpPr>
            <a:spLocks noGrp="1"/>
          </p:cNvSpPr>
          <p:nvPr>
            <p:ph idx="1"/>
          </p:nvPr>
        </p:nvSpPr>
        <p:spPr/>
        <p:txBody>
          <a:bodyPr>
            <a:normAutofit/>
          </a:bodyPr>
          <a:lstStyle/>
          <a:p>
            <a:pPr marL="603478" indent="-457200">
              <a:buFont typeface="+mj-lt"/>
              <a:buAutoNum type="arabicPeriod" startAt="19"/>
            </a:pPr>
            <a:r>
              <a:rPr lang="es-ES_tradnl" noProof="0" dirty="0"/>
              <a:t>En la ventana </a:t>
            </a:r>
            <a:r>
              <a:rPr lang="es-ES_tradnl" b="1" noProof="0" dirty="0"/>
              <a:t>Input </a:t>
            </a:r>
            <a:r>
              <a:rPr lang="es-ES_tradnl" b="1" noProof="0" dirty="0" err="1"/>
              <a:t>Raster</a:t>
            </a:r>
            <a:r>
              <a:rPr lang="es-ES_tradnl" b="1" noProof="0" dirty="0"/>
              <a:t> </a:t>
            </a:r>
            <a:r>
              <a:rPr lang="es-ES_tradnl" b="1" noProof="0" dirty="0" err="1"/>
              <a:t>Layer</a:t>
            </a:r>
            <a:r>
              <a:rPr lang="es-ES_tradnl" noProof="0" dirty="0"/>
              <a:t> use el menú desplegable para seleccionar el ráster Runoff_Dec2015</a:t>
            </a:r>
          </a:p>
          <a:p>
            <a:pPr marL="859465" lvl="1" indent="-457200"/>
            <a:r>
              <a:rPr lang="es-ES_tradnl" noProof="0" dirty="0"/>
              <a:t>En la ventana de </a:t>
            </a:r>
            <a:r>
              <a:rPr lang="es-ES_tradnl" b="1" noProof="0" dirty="0" err="1"/>
              <a:t>Sampling</a:t>
            </a:r>
            <a:r>
              <a:rPr lang="es-ES_tradnl" b="1" noProof="0" dirty="0"/>
              <a:t> </a:t>
            </a:r>
            <a:r>
              <a:rPr lang="es-ES_tradnl" b="1" noProof="0" dirty="0" err="1"/>
              <a:t>interpolation</a:t>
            </a:r>
            <a:r>
              <a:rPr lang="es-ES_tradnl" b="1" noProof="0" dirty="0"/>
              <a:t> </a:t>
            </a:r>
            <a:r>
              <a:rPr lang="es-ES_tradnl" b="1" noProof="0" dirty="0" err="1"/>
              <a:t>method</a:t>
            </a:r>
            <a:r>
              <a:rPr lang="es-ES_tradnl" noProof="0" dirty="0"/>
              <a:t>, elija </a:t>
            </a:r>
            <a:r>
              <a:rPr lang="es-ES_tradnl" b="1" noProof="0" dirty="0" err="1"/>
              <a:t>nearest</a:t>
            </a:r>
            <a:endParaRPr lang="es-ES_tradnl" b="1" dirty="0"/>
          </a:p>
          <a:p>
            <a:pPr marL="859465" lvl="1" indent="-457200"/>
            <a:r>
              <a:rPr lang="es-ES_tradnl" noProof="0" dirty="0"/>
              <a:t>En la ventana </a:t>
            </a:r>
            <a:r>
              <a:rPr lang="es-ES_tradnl" b="1" noProof="0" dirty="0"/>
              <a:t>GRASS GIS 7 </a:t>
            </a:r>
            <a:r>
              <a:rPr lang="es-ES_tradnl" b="1" noProof="0" dirty="0" err="1"/>
              <a:t>region</a:t>
            </a:r>
            <a:r>
              <a:rPr lang="es-ES_tradnl" b="1" noProof="0" dirty="0"/>
              <a:t> </a:t>
            </a:r>
            <a:r>
              <a:rPr lang="es-ES_tradnl" b="1" noProof="0" dirty="0" err="1"/>
              <a:t>extern</a:t>
            </a:r>
            <a:r>
              <a:rPr lang="es-ES_tradnl" b="1" noProof="0" dirty="0"/>
              <a:t> (</a:t>
            </a:r>
            <a:r>
              <a:rPr lang="es-ES_tradnl" b="1" noProof="0" dirty="0" err="1"/>
              <a:t>xmin,xmax,ymin,ymax</a:t>
            </a:r>
            <a:r>
              <a:rPr lang="es-ES_tradnl" b="1" noProof="0" dirty="0"/>
              <a:t>)</a:t>
            </a:r>
            <a:r>
              <a:rPr lang="es-ES_tradnl" noProof="0" dirty="0"/>
              <a:t> elija </a:t>
            </a:r>
            <a:r>
              <a:rPr lang="es-ES_tradnl" b="1" noProof="0" dirty="0" err="1"/>
              <a:t>Layer</a:t>
            </a:r>
            <a:r>
              <a:rPr lang="es-ES_tradnl" b="1" noProof="0" dirty="0"/>
              <a:t>/</a:t>
            </a:r>
            <a:r>
              <a:rPr lang="es-ES_tradnl" b="1" noProof="0" dirty="0" err="1"/>
              <a:t>canvas</a:t>
            </a:r>
            <a:r>
              <a:rPr lang="es-ES_tradnl" b="1" noProof="0" dirty="0"/>
              <a:t> </a:t>
            </a:r>
            <a:r>
              <a:rPr lang="es-ES_tradnl" b="1" noProof="0" dirty="0" err="1"/>
              <a:t>extent</a:t>
            </a:r>
            <a:r>
              <a:rPr lang="es-ES_tradnl" noProof="0" dirty="0"/>
              <a:t> del menú desplegable</a:t>
            </a:r>
            <a:r>
              <a:rPr lang="es-ES_tradnl" sz="1400" noProof="0" dirty="0"/>
              <a:t> </a:t>
            </a:r>
            <a:endParaRPr lang="es-ES_tradnl" dirty="0"/>
          </a:p>
          <a:p>
            <a:pPr marL="859465" lvl="1" indent="-457200"/>
            <a:r>
              <a:rPr lang="es-ES_tradnl" noProof="0" dirty="0"/>
              <a:t>En la ventana </a:t>
            </a:r>
            <a:r>
              <a:rPr lang="es-ES_tradnl" b="1" noProof="0" dirty="0"/>
              <a:t>GRASS GIS 7 </a:t>
            </a:r>
            <a:r>
              <a:rPr lang="es-ES_tradnl" b="1" noProof="0" dirty="0" err="1"/>
              <a:t>region</a:t>
            </a:r>
            <a:r>
              <a:rPr lang="es-ES_tradnl" b="1" noProof="0" dirty="0"/>
              <a:t> </a:t>
            </a:r>
            <a:r>
              <a:rPr lang="es-ES_tradnl" b="1" noProof="0" dirty="0" err="1"/>
              <a:t>cellsize</a:t>
            </a:r>
            <a:r>
              <a:rPr lang="es-ES_tradnl" b="1" noProof="0" dirty="0"/>
              <a:t> (</a:t>
            </a:r>
            <a:r>
              <a:rPr lang="es-ES_tradnl" b="1" noProof="0" dirty="0" err="1"/>
              <a:t>leave</a:t>
            </a:r>
            <a:r>
              <a:rPr lang="es-ES_tradnl" b="1" noProof="0" dirty="0"/>
              <a:t> 0 </a:t>
            </a:r>
            <a:r>
              <a:rPr lang="es-ES_tradnl" b="1" noProof="0" dirty="0" err="1"/>
              <a:t>for</a:t>
            </a:r>
            <a:r>
              <a:rPr lang="es-ES_tradnl" b="1" noProof="0" dirty="0"/>
              <a:t> default)</a:t>
            </a:r>
            <a:r>
              <a:rPr lang="es-ES_tradnl" noProof="0" dirty="0"/>
              <a:t> ingrese el factor 0.01 [Nota: la resolución de los datos de escorrentía es de 0.25 grados, estamos </a:t>
            </a:r>
            <a:r>
              <a:rPr lang="es-ES_tradnl" noProof="0" dirty="0" err="1"/>
              <a:t>remuestreando</a:t>
            </a:r>
            <a:r>
              <a:rPr lang="es-ES_tradnl" noProof="0" dirty="0"/>
              <a:t> los datos en una resolución de 1 km al especificar 0.01 como tamaño de celda) sin cambiar valores</a:t>
            </a:r>
          </a:p>
        </p:txBody>
      </p:sp>
    </p:spTree>
    <p:extLst>
      <p:ext uri="{BB962C8B-B14F-4D97-AF65-F5344CB8AC3E}">
        <p14:creationId xmlns:p14="http://schemas.microsoft.com/office/powerpoint/2010/main" val="696195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Objetivos</a:t>
            </a:r>
          </a:p>
        </p:txBody>
      </p:sp>
      <p:sp>
        <p:nvSpPr>
          <p:cNvPr id="3" name="Content Placeholder 2"/>
          <p:cNvSpPr>
            <a:spLocks noGrp="1"/>
          </p:cNvSpPr>
          <p:nvPr>
            <p:ph idx="1"/>
          </p:nvPr>
        </p:nvSpPr>
        <p:spPr/>
        <p:txBody>
          <a:bodyPr>
            <a:normAutofit fontScale="92500" lnSpcReduction="10000"/>
          </a:bodyPr>
          <a:lstStyle/>
          <a:p>
            <a:pPr marL="146278" indent="0">
              <a:buNone/>
            </a:pPr>
            <a:r>
              <a:rPr lang="es-ES_tradnl" noProof="0" dirty="0"/>
              <a:t>Al concluir este ejercicio, Ud. podrá seleccionar, descargar y analizar el NDVI (siglas de </a:t>
            </a:r>
            <a:r>
              <a:rPr lang="es-ES_tradnl" noProof="0" dirty="0" err="1"/>
              <a:t>Normalized</a:t>
            </a:r>
            <a:r>
              <a:rPr lang="es-ES_tradnl" noProof="0" dirty="0"/>
              <a:t> </a:t>
            </a:r>
            <a:r>
              <a:rPr lang="es-ES_tradnl" noProof="0" dirty="0" err="1"/>
              <a:t>Difference</a:t>
            </a:r>
            <a:r>
              <a:rPr lang="es-ES_tradnl" noProof="0" dirty="0"/>
              <a:t> </a:t>
            </a:r>
            <a:r>
              <a:rPr lang="es-ES_tradnl" noProof="0" dirty="0" err="1"/>
              <a:t>Vegetation</a:t>
            </a:r>
            <a:r>
              <a:rPr lang="es-ES_tradnl" noProof="0" dirty="0"/>
              <a:t> </a:t>
            </a:r>
            <a:r>
              <a:rPr lang="es-ES_tradnl" noProof="0" dirty="0" err="1"/>
              <a:t>Index</a:t>
            </a:r>
            <a:r>
              <a:rPr lang="es-ES_tradnl" noProof="0" dirty="0"/>
              <a:t> o Índice de Vegetación de Diferencia Normalizada en inglés) sobre la cuenca hidrológica del río São Francisco </a:t>
            </a:r>
            <a:r>
              <a:rPr lang="es-ES_tradnl" noProof="0" dirty="0" err="1"/>
              <a:t>Verdadeiro</a:t>
            </a:r>
            <a:r>
              <a:rPr lang="es-ES_tradnl" noProof="0" dirty="0"/>
              <a:t> (SFV) y estudiar las diferencias interanuales</a:t>
            </a:r>
          </a:p>
          <a:p>
            <a:pPr marL="146278" indent="0">
              <a:buNone/>
            </a:pPr>
            <a:endParaRPr lang="es-ES_tradnl" noProof="0" dirty="0"/>
          </a:p>
          <a:p>
            <a:pPr marL="146278" indent="0">
              <a:buNone/>
            </a:pPr>
            <a:r>
              <a:rPr lang="es-ES_tradnl" b="1" noProof="0" dirty="0"/>
              <a:t>Requisitos</a:t>
            </a:r>
          </a:p>
          <a:p>
            <a:r>
              <a:rPr lang="es-ES_tradnl" noProof="0" dirty="0"/>
              <a:t>Tener QGIS instalado en su computadora</a:t>
            </a:r>
          </a:p>
          <a:p>
            <a:pPr lvl="1"/>
            <a:r>
              <a:rPr lang="es-ES_tradnl" noProof="0" dirty="0">
                <a:hlinkClick r:id="rId2" invalidUrl="https://arset.gsfc.nasa.gov/sites/default/files/water/drought/Introduction to QGIS.pdf"/>
              </a:rPr>
              <a:t>https://arset.gsfc.nasa.gov/sites/default/files/water/drought/Introduction%20to%20QGIS.pdf</a:t>
            </a:r>
            <a:r>
              <a:rPr lang="es-ES_tradnl" noProof="0" dirty="0"/>
              <a:t> </a:t>
            </a:r>
          </a:p>
          <a:p>
            <a:r>
              <a:rPr lang="es-ES_tradnl" noProof="0" dirty="0"/>
              <a:t>Un archivo </a:t>
            </a:r>
            <a:r>
              <a:rPr lang="es-ES_tradnl" noProof="0" dirty="0" err="1"/>
              <a:t>shapefile</a:t>
            </a:r>
            <a:r>
              <a:rPr lang="es-ES_tradnl" noProof="0" dirty="0"/>
              <a:t> de la cuenca hidrológica del São Francisco </a:t>
            </a:r>
            <a:r>
              <a:rPr lang="es-ES_tradnl" noProof="0" dirty="0" err="1"/>
              <a:t>Verdadeiro</a:t>
            </a:r>
            <a:r>
              <a:rPr lang="es-ES_tradnl" noProof="0" dirty="0"/>
              <a:t> guardado en su computadora</a:t>
            </a:r>
          </a:p>
          <a:p>
            <a:pPr lvl="1"/>
            <a:r>
              <a:rPr lang="es-ES_tradnl" noProof="0" dirty="0">
                <a:hlinkClick r:id="rId3"/>
              </a:rPr>
              <a:t>http://arset.gsfc.nasa.gov/</a:t>
            </a:r>
            <a:r>
              <a:rPr lang="es-ES_tradnl" noProof="0" dirty="0"/>
              <a:t> </a:t>
            </a:r>
          </a:p>
          <a:p>
            <a:r>
              <a:rPr lang="es-ES_tradnl" noProof="0" dirty="0"/>
              <a:t>Cuenta de usuario en NASA </a:t>
            </a:r>
            <a:r>
              <a:rPr lang="es-ES_tradnl" noProof="0" dirty="0" err="1"/>
              <a:t>Earthdata</a:t>
            </a:r>
            <a:r>
              <a:rPr lang="es-ES_tradnl" noProof="0" dirty="0"/>
              <a:t>   </a:t>
            </a:r>
          </a:p>
        </p:txBody>
      </p:sp>
    </p:spTree>
    <p:extLst>
      <p:ext uri="{BB962C8B-B14F-4D97-AF65-F5344CB8AC3E}">
        <p14:creationId xmlns:p14="http://schemas.microsoft.com/office/powerpoint/2010/main" val="4452396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err="1"/>
              <a:t>Remuestree</a:t>
            </a:r>
            <a:r>
              <a:rPr lang="es-ES_tradnl" noProof="0" dirty="0"/>
              <a:t> los Datos de Escorrentía</a:t>
            </a:r>
          </a:p>
        </p:txBody>
      </p:sp>
      <p:sp>
        <p:nvSpPr>
          <p:cNvPr id="3" name="Content Placeholder 2"/>
          <p:cNvSpPr>
            <a:spLocks noGrp="1"/>
          </p:cNvSpPr>
          <p:nvPr>
            <p:ph idx="1"/>
          </p:nvPr>
        </p:nvSpPr>
        <p:spPr>
          <a:xfrm>
            <a:off x="242252" y="1130283"/>
            <a:ext cx="11704320" cy="5346717"/>
          </a:xfrm>
        </p:spPr>
        <p:txBody>
          <a:bodyPr>
            <a:noAutofit/>
          </a:bodyPr>
          <a:lstStyle/>
          <a:p>
            <a:pPr lvl="1"/>
            <a:r>
              <a:rPr lang="es-ES_tradnl" noProof="0" dirty="0"/>
              <a:t>En la ventana</a:t>
            </a:r>
            <a:r>
              <a:rPr lang="es-ES_tradnl" b="1" noProof="0" dirty="0"/>
              <a:t> </a:t>
            </a:r>
            <a:r>
              <a:rPr lang="es-ES_tradnl" b="1" noProof="0" dirty="0" err="1"/>
              <a:t>Resampled</a:t>
            </a:r>
            <a:r>
              <a:rPr lang="es-ES_tradnl" b="1" noProof="0" dirty="0"/>
              <a:t> </a:t>
            </a:r>
            <a:r>
              <a:rPr lang="es-ES_tradnl" b="1" noProof="0" dirty="0" err="1"/>
              <a:t>Interpolated</a:t>
            </a:r>
            <a:r>
              <a:rPr lang="es-ES_tradnl" noProof="0" dirty="0"/>
              <a:t> especifique la carpeta y el nombre del archivo donde se guardarán los datos interpolados.</a:t>
            </a:r>
          </a:p>
          <a:p>
            <a:pPr lvl="1"/>
            <a:r>
              <a:rPr lang="es-ES_tradnl" noProof="0" dirty="0"/>
              <a:t>Asegúrese que </a:t>
            </a:r>
            <a:r>
              <a:rPr lang="es-ES_tradnl" b="1" noProof="0" dirty="0"/>
              <a:t>Open output file </a:t>
            </a:r>
            <a:r>
              <a:rPr lang="es-ES_tradnl" b="1" noProof="0" dirty="0" err="1"/>
              <a:t>after</a:t>
            </a:r>
            <a:r>
              <a:rPr lang="es-ES_tradnl" b="1" noProof="0" dirty="0"/>
              <a:t> running </a:t>
            </a:r>
            <a:r>
              <a:rPr lang="es-ES_tradnl" b="1" noProof="0" dirty="0" err="1"/>
              <a:t>algorithm</a:t>
            </a:r>
            <a:r>
              <a:rPr lang="es-ES_tradnl" noProof="0" dirty="0"/>
              <a:t> esté seleccionado </a:t>
            </a:r>
          </a:p>
          <a:p>
            <a:pPr lvl="1"/>
            <a:r>
              <a:rPr lang="es-ES_tradnl" noProof="0" dirty="0"/>
              <a:t>Haga clic en </a:t>
            </a:r>
            <a:r>
              <a:rPr lang="es-ES_tradnl" b="1" noProof="0" dirty="0"/>
              <a:t>Run</a:t>
            </a:r>
            <a:r>
              <a:rPr lang="es-ES_tradnl" noProof="0" dirty="0"/>
              <a:t> al fondo a la derecha</a:t>
            </a:r>
          </a:p>
          <a:p>
            <a:pPr lvl="1"/>
            <a:r>
              <a:rPr lang="es-ES_tradnl" noProof="0" dirty="0"/>
              <a:t>Le saldrá una capa de datos </a:t>
            </a:r>
            <a:r>
              <a:rPr lang="es-ES_tradnl" noProof="0" dirty="0" err="1"/>
              <a:t>remuestreados</a:t>
            </a:r>
            <a:r>
              <a:rPr lang="es-ES_tradnl" noProof="0" dirty="0"/>
              <a:t> interpolados en el mapa (en tonos de gris)</a:t>
            </a:r>
          </a:p>
          <a:p>
            <a:pPr lvl="1"/>
            <a:r>
              <a:rPr lang="es-ES_tradnl" noProof="0" dirty="0"/>
              <a:t>Haga clic con el botón derecho en la capa</a:t>
            </a:r>
          </a:p>
          <a:p>
            <a:pPr marL="365696" lvl="1" indent="0">
              <a:buNone/>
            </a:pPr>
            <a:r>
              <a:rPr lang="es-ES_tradnl" noProof="0" dirty="0"/>
              <a:t>	</a:t>
            </a:r>
            <a:r>
              <a:rPr lang="es-ES_tradnl" noProof="0" dirty="0" err="1"/>
              <a:t>remuestreada</a:t>
            </a:r>
            <a:r>
              <a:rPr lang="es-ES_tradnl" noProof="0" dirty="0"/>
              <a:t> &gt; </a:t>
            </a:r>
            <a:r>
              <a:rPr lang="es-ES_tradnl" b="1" noProof="0" dirty="0" err="1"/>
              <a:t>Rename</a:t>
            </a:r>
            <a:r>
              <a:rPr lang="es-ES_tradnl" noProof="0" dirty="0"/>
              <a:t> </a:t>
            </a:r>
            <a:r>
              <a:rPr lang="es-ES_tradnl" noProof="0" dirty="0" err="1"/>
              <a:t>layer</a:t>
            </a:r>
            <a:r>
              <a:rPr lang="es-ES_tradnl" noProof="0" dirty="0"/>
              <a:t> (capa): </a:t>
            </a:r>
          </a:p>
          <a:p>
            <a:pPr marL="365696" lvl="1" indent="0">
              <a:buNone/>
            </a:pPr>
            <a:r>
              <a:rPr lang="es-ES_tradnl" noProof="0" dirty="0"/>
              <a:t>  (sugerencia Runoff_resampled_Dec2015)</a:t>
            </a:r>
          </a:p>
          <a:p>
            <a:pPr marL="603478" indent="-457200">
              <a:buFont typeface="+mj-lt"/>
              <a:buAutoNum type="arabicPeriod" startAt="20"/>
            </a:pPr>
            <a:r>
              <a:rPr lang="es-ES_tradnl" noProof="0" dirty="0"/>
              <a:t>Repita los pasos anteriores y </a:t>
            </a:r>
            <a:r>
              <a:rPr lang="es-ES_tradnl" noProof="0" dirty="0" err="1"/>
              <a:t>remuestree</a:t>
            </a:r>
            <a:r>
              <a:rPr lang="es-ES_tradnl" noProof="0" dirty="0"/>
              <a:t> los datos </a:t>
            </a:r>
            <a:br>
              <a:rPr lang="es-ES_tradnl" noProof="0" dirty="0"/>
            </a:br>
            <a:r>
              <a:rPr lang="es-ES_tradnl" noProof="0" dirty="0"/>
              <a:t>de escorrentía de 2016</a:t>
            </a:r>
          </a:p>
          <a:p>
            <a:pPr marL="603478" indent="-457200">
              <a:buFont typeface="+mj-lt"/>
              <a:buAutoNum type="arabicPeriod" startAt="20"/>
            </a:pPr>
            <a:r>
              <a:rPr lang="es-ES_tradnl" noProof="0" dirty="0"/>
              <a:t>Ud. puede des-indicar capas de escorrentía que </a:t>
            </a:r>
            <a:br>
              <a:rPr lang="es-ES_tradnl" noProof="0" dirty="0"/>
            </a:br>
            <a:r>
              <a:rPr lang="es-ES_tradnl" noProof="0" dirty="0"/>
              <a:t>no han sido </a:t>
            </a:r>
            <a:r>
              <a:rPr lang="es-ES_tradnl" noProof="0" dirty="0" err="1"/>
              <a:t>remuestreadas</a:t>
            </a:r>
            <a:endParaRPr lang="es-ES_tradnl" noProof="0" dirty="0"/>
          </a:p>
        </p:txBody>
      </p:sp>
      <p:pic>
        <p:nvPicPr>
          <p:cNvPr id="5" name="Picture 4" descr="Screen Shot 2017-11-16 at 2.53.3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50359" y="3134843"/>
            <a:ext cx="3596213" cy="2620436"/>
          </a:xfrm>
          <a:prstGeom prst="rect">
            <a:avLst/>
          </a:prstGeom>
        </p:spPr>
      </p:pic>
    </p:spTree>
    <p:extLst>
      <p:ext uri="{BB962C8B-B14F-4D97-AF65-F5344CB8AC3E}">
        <p14:creationId xmlns:p14="http://schemas.microsoft.com/office/powerpoint/2010/main" val="14737337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Recorte los Datos de Escorrentía a la Cuenca Hidrológica del SFV</a:t>
            </a:r>
          </a:p>
        </p:txBody>
      </p:sp>
      <p:sp>
        <p:nvSpPr>
          <p:cNvPr id="3" name="Content Placeholder 2"/>
          <p:cNvSpPr>
            <a:spLocks noGrp="1"/>
          </p:cNvSpPr>
          <p:nvPr>
            <p:ph idx="1"/>
          </p:nvPr>
        </p:nvSpPr>
        <p:spPr>
          <a:xfrm>
            <a:off x="242252" y="1130283"/>
            <a:ext cx="11704320" cy="5041917"/>
          </a:xfrm>
        </p:spPr>
        <p:txBody>
          <a:bodyPr>
            <a:noAutofit/>
          </a:bodyPr>
          <a:lstStyle/>
          <a:p>
            <a:pPr marL="603478" indent="-457200">
              <a:spcBef>
                <a:spcPts val="200"/>
              </a:spcBef>
              <a:buFont typeface="+mj-lt"/>
              <a:buAutoNum type="arabicPeriod" startAt="22"/>
            </a:pPr>
            <a:r>
              <a:rPr lang="es-ES_tradnl" noProof="0" dirty="0"/>
              <a:t>Ahora recorte las capas de escorrentía </a:t>
            </a:r>
            <a:br>
              <a:rPr lang="es-ES_tradnl" noProof="0" dirty="0"/>
            </a:br>
            <a:r>
              <a:rPr lang="es-ES_tradnl" noProof="0" dirty="0"/>
              <a:t>interpoladas al </a:t>
            </a:r>
            <a:r>
              <a:rPr lang="es-ES_tradnl" noProof="0" dirty="0" err="1"/>
              <a:t>shapefile</a:t>
            </a:r>
            <a:r>
              <a:rPr lang="es-ES_tradnl" noProof="0" dirty="0"/>
              <a:t> del SFV. En la barra </a:t>
            </a:r>
            <a:br>
              <a:rPr lang="es-ES_tradnl" noProof="0" dirty="0"/>
            </a:br>
            <a:r>
              <a:rPr lang="es-ES_tradnl" noProof="0" dirty="0"/>
              <a:t>superior vaya a </a:t>
            </a:r>
            <a:r>
              <a:rPr lang="es-ES_tradnl" b="1" noProof="0" dirty="0" err="1"/>
              <a:t>Raster</a:t>
            </a:r>
            <a:r>
              <a:rPr lang="es-ES_tradnl" noProof="0" dirty="0"/>
              <a:t> &gt; </a:t>
            </a:r>
            <a:r>
              <a:rPr lang="es-ES_tradnl" b="1" noProof="0" dirty="0" err="1"/>
              <a:t>Extraction</a:t>
            </a:r>
            <a:r>
              <a:rPr lang="es-ES_tradnl" noProof="0" dirty="0"/>
              <a:t> &gt; </a:t>
            </a:r>
            <a:r>
              <a:rPr lang="es-ES_tradnl" b="1" noProof="0" dirty="0" err="1"/>
              <a:t>Clipper</a:t>
            </a:r>
            <a:r>
              <a:rPr lang="es-ES_tradnl" noProof="0" dirty="0"/>
              <a:t> </a:t>
            </a:r>
            <a:br>
              <a:rPr lang="es-ES_tradnl" noProof="0" dirty="0"/>
            </a:br>
            <a:r>
              <a:rPr lang="es-ES_tradnl" noProof="0" dirty="0"/>
              <a:t>para abrir la ventana de opciones del </a:t>
            </a:r>
            <a:r>
              <a:rPr lang="es-ES_tradnl" noProof="0" dirty="0" err="1"/>
              <a:t>Clipper</a:t>
            </a:r>
            <a:r>
              <a:rPr lang="es-ES_tradnl" noProof="0" dirty="0"/>
              <a:t> </a:t>
            </a:r>
            <a:br>
              <a:rPr lang="es-ES_tradnl" noProof="0" dirty="0"/>
            </a:br>
            <a:r>
              <a:rPr lang="es-ES_tradnl" noProof="0" dirty="0"/>
              <a:t>(recortador)</a:t>
            </a:r>
          </a:p>
          <a:p>
            <a:pPr marL="603478" indent="-457200">
              <a:spcBef>
                <a:spcPts val="200"/>
              </a:spcBef>
              <a:buFont typeface="+mj-lt"/>
              <a:buAutoNum type="arabicPeriod" startAt="22"/>
            </a:pPr>
            <a:r>
              <a:rPr lang="es-ES_tradnl" noProof="0" dirty="0"/>
              <a:t>En la ventana Input File (</a:t>
            </a:r>
            <a:r>
              <a:rPr lang="es-ES_tradnl" noProof="0" dirty="0" err="1"/>
              <a:t>raster</a:t>
            </a:r>
            <a:r>
              <a:rPr lang="es-ES_tradnl" noProof="0" dirty="0"/>
              <a:t>) seleccione la </a:t>
            </a:r>
            <a:br>
              <a:rPr lang="es-ES_tradnl" noProof="0" dirty="0"/>
            </a:br>
            <a:r>
              <a:rPr lang="es-ES_tradnl" noProof="0" dirty="0"/>
              <a:t>capa Runoff_resampled_Dec2015</a:t>
            </a:r>
          </a:p>
          <a:p>
            <a:pPr marL="603478" indent="-457200">
              <a:spcBef>
                <a:spcPts val="200"/>
              </a:spcBef>
              <a:buFont typeface="+mj-lt"/>
              <a:buAutoNum type="arabicPeriod" startAt="22"/>
            </a:pPr>
            <a:r>
              <a:rPr lang="es-ES_tradnl" noProof="0" dirty="0"/>
              <a:t>En la ventana Output file selecciónela carpeta de salida e ingrese el nombre del archivo (sugerencia Runoff_Clipped-Dec2015).</a:t>
            </a:r>
          </a:p>
          <a:p>
            <a:pPr marL="603478" indent="-457200">
              <a:spcBef>
                <a:spcPts val="200"/>
              </a:spcBef>
              <a:buFont typeface="+mj-lt"/>
              <a:buAutoNum type="arabicPeriod" startAt="22"/>
            </a:pPr>
            <a:r>
              <a:rPr lang="es-ES_tradnl" noProof="0" dirty="0"/>
              <a:t>Indique </a:t>
            </a:r>
            <a:r>
              <a:rPr lang="es-ES_tradnl" b="1" noProof="0" dirty="0" err="1"/>
              <a:t>Mask</a:t>
            </a:r>
            <a:r>
              <a:rPr lang="es-ES_tradnl" b="1" noProof="0" dirty="0"/>
              <a:t> </a:t>
            </a:r>
            <a:r>
              <a:rPr lang="es-ES_tradnl" b="1" noProof="0" dirty="0" err="1"/>
              <a:t>Layer</a:t>
            </a:r>
            <a:r>
              <a:rPr lang="es-ES_tradnl" b="1" noProof="0" dirty="0"/>
              <a:t> </a:t>
            </a:r>
            <a:r>
              <a:rPr lang="es-ES_tradnl" noProof="0" dirty="0"/>
              <a:t>y en la ventana </a:t>
            </a:r>
            <a:r>
              <a:rPr lang="es-ES_tradnl" b="1" noProof="0" dirty="0" err="1"/>
              <a:t>Mask</a:t>
            </a:r>
            <a:r>
              <a:rPr lang="es-ES_tradnl" b="1" noProof="0" dirty="0"/>
              <a:t> </a:t>
            </a:r>
            <a:r>
              <a:rPr lang="es-ES_tradnl" b="1" noProof="0" dirty="0" err="1"/>
              <a:t>Layer</a:t>
            </a:r>
            <a:r>
              <a:rPr lang="es-ES_tradnl" b="1" noProof="0" dirty="0"/>
              <a:t> </a:t>
            </a:r>
            <a:r>
              <a:rPr lang="es-ES_tradnl" noProof="0" dirty="0"/>
              <a:t>seleccione el </a:t>
            </a:r>
            <a:r>
              <a:rPr lang="es-ES_tradnl" noProof="0" dirty="0" err="1"/>
              <a:t>shapefile</a:t>
            </a:r>
            <a:r>
              <a:rPr lang="es-ES_tradnl" noProof="0" dirty="0"/>
              <a:t> llamado sfv_4326. </a:t>
            </a:r>
          </a:p>
          <a:p>
            <a:pPr marL="603478" indent="-457200">
              <a:spcBef>
                <a:spcPts val="200"/>
              </a:spcBef>
              <a:buFont typeface="+mj-lt"/>
              <a:buAutoNum type="arabicPeriod" startAt="22"/>
            </a:pPr>
            <a:r>
              <a:rPr lang="es-ES_tradnl" noProof="0" dirty="0"/>
              <a:t>Haga clic en </a:t>
            </a:r>
            <a:r>
              <a:rPr lang="es-ES_tradnl" b="1" noProof="0" dirty="0"/>
              <a:t>OK</a:t>
            </a:r>
            <a:r>
              <a:rPr lang="es-ES_tradnl" noProof="0" dirty="0"/>
              <a:t> al fondo a la derecha. Verá los datos recortados por los límites del </a:t>
            </a:r>
            <a:r>
              <a:rPr lang="es-ES_tradnl" noProof="0" dirty="0" err="1"/>
              <a:t>shapefile</a:t>
            </a:r>
            <a:endParaRPr lang="es-ES_tradnl" noProof="0" dirty="0"/>
          </a:p>
        </p:txBody>
      </p:sp>
      <p:pic>
        <p:nvPicPr>
          <p:cNvPr id="11" name="Content Placeholder 10" descr="Screen Shot 2017-11-16 at 3.04.00 PM.png"/>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7823021" y="1130300"/>
            <a:ext cx="4123551" cy="2046037"/>
          </a:xfrm>
          <a:prstGeom prst="rect">
            <a:avLst/>
          </a:prstGeom>
        </p:spPr>
      </p:pic>
    </p:spTree>
    <p:extLst>
      <p:ext uri="{BB962C8B-B14F-4D97-AF65-F5344CB8AC3E}">
        <p14:creationId xmlns:p14="http://schemas.microsoft.com/office/powerpoint/2010/main" val="2030021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Nota</a:t>
            </a:r>
          </a:p>
        </p:txBody>
      </p:sp>
      <p:sp>
        <p:nvSpPr>
          <p:cNvPr id="3" name="Content Placeholder 2"/>
          <p:cNvSpPr>
            <a:spLocks noGrp="1"/>
          </p:cNvSpPr>
          <p:nvPr>
            <p:ph idx="1"/>
          </p:nvPr>
        </p:nvSpPr>
        <p:spPr/>
        <p:txBody>
          <a:bodyPr>
            <a:noAutofit/>
          </a:bodyPr>
          <a:lstStyle/>
          <a:p>
            <a:pPr>
              <a:lnSpc>
                <a:spcPts val="2600"/>
              </a:lnSpc>
            </a:pPr>
            <a:r>
              <a:rPr lang="es-ES_tradnl" noProof="0" dirty="0"/>
              <a:t> Los datos de escorrentía originales de GLDAS están a 0.25° de resolución</a:t>
            </a:r>
          </a:p>
          <a:p>
            <a:pPr>
              <a:lnSpc>
                <a:spcPts val="2600"/>
              </a:lnSpc>
            </a:pPr>
            <a:r>
              <a:rPr lang="es-ES_tradnl" noProof="0" dirty="0"/>
              <a:t>Hemos </a:t>
            </a:r>
            <a:r>
              <a:rPr lang="es-ES_tradnl" noProof="0" dirty="0" err="1"/>
              <a:t>remuestreado</a:t>
            </a:r>
            <a:r>
              <a:rPr lang="es-ES_tradnl" noProof="0" dirty="0"/>
              <a:t> los datos porque la interpolación espacial de la escorrentía tendrá como resultado una distribución de escorrentía no realista (la escorrentía depende de factores tales como pendiente, tipo de cubierta terrestre, humedad del suelo y tipo de suelo)</a:t>
            </a:r>
          </a:p>
          <a:p>
            <a:pPr>
              <a:lnSpc>
                <a:spcPts val="2600"/>
              </a:lnSpc>
            </a:pPr>
            <a:r>
              <a:rPr lang="es-ES_tradnl" noProof="0" dirty="0"/>
              <a:t>La escorrentía de GLDAS solo informa patrones de escorrentía a gran escala (~ 25 km x25 km) </a:t>
            </a:r>
          </a:p>
          <a:p>
            <a:pPr>
              <a:lnSpc>
                <a:spcPts val="2600"/>
              </a:lnSpc>
            </a:pPr>
            <a:r>
              <a:rPr lang="es-ES_tradnl" noProof="0" dirty="0"/>
              <a:t>El valor de escorrentía mensual en GLDAS se da como un promedio de datos de cada 3 horas a lo largo del mes</a:t>
            </a:r>
          </a:p>
          <a:p>
            <a:pPr>
              <a:lnSpc>
                <a:spcPts val="2600"/>
              </a:lnSpc>
            </a:pPr>
            <a:r>
              <a:rPr lang="es-ES_tradnl" noProof="0" dirty="0"/>
              <a:t>Por lo tanto, para poder estimar la escorrentía mensual total, debemos multiplicar el valor mensual medio como: </a:t>
            </a:r>
          </a:p>
          <a:p>
            <a:pPr marL="146278" indent="0" algn="ctr">
              <a:lnSpc>
                <a:spcPts val="2600"/>
              </a:lnSpc>
              <a:buNone/>
            </a:pPr>
            <a:r>
              <a:rPr lang="es-ES_tradnl" noProof="0" dirty="0"/>
              <a:t>(Escorrentía (Kg/m</a:t>
            </a:r>
            <a:r>
              <a:rPr lang="es-ES_tradnl" baseline="30000" noProof="0" dirty="0"/>
              <a:t>2</a:t>
            </a:r>
            <a:r>
              <a:rPr lang="es-ES_tradnl" noProof="0" dirty="0"/>
              <a:t>)/3 </a:t>
            </a:r>
            <a:r>
              <a:rPr lang="es-ES_tradnl" noProof="0" dirty="0" err="1"/>
              <a:t>hr</a:t>
            </a:r>
            <a:r>
              <a:rPr lang="es-ES_tradnl" noProof="0" dirty="0"/>
              <a:t>) * (8 (</a:t>
            </a:r>
            <a:r>
              <a:rPr lang="es-ES_tradnl" noProof="0" dirty="0" err="1"/>
              <a:t>interv</a:t>
            </a:r>
            <a:r>
              <a:rPr lang="es-ES_tradnl" noProof="0" dirty="0"/>
              <a:t>. de 3 horas) /día)*(31 días/mes)</a:t>
            </a:r>
          </a:p>
          <a:p>
            <a:pPr>
              <a:lnSpc>
                <a:spcPts val="2600"/>
              </a:lnSpc>
            </a:pPr>
            <a:r>
              <a:rPr lang="es-ES_tradnl" noProof="0" dirty="0"/>
              <a:t>En el ejercicio siguiente utilizaremos el </a:t>
            </a:r>
            <a:r>
              <a:rPr lang="es-ES_tradnl" noProof="0" dirty="0" err="1"/>
              <a:t>Raster</a:t>
            </a:r>
            <a:r>
              <a:rPr lang="es-ES_tradnl" noProof="0" dirty="0"/>
              <a:t> </a:t>
            </a:r>
            <a:r>
              <a:rPr lang="es-ES_tradnl" noProof="0" dirty="0" err="1"/>
              <a:t>Calculator</a:t>
            </a:r>
            <a:r>
              <a:rPr lang="es-ES_tradnl" noProof="0" dirty="0"/>
              <a:t> para determinar la escorrentía mensual total</a:t>
            </a:r>
          </a:p>
        </p:txBody>
      </p:sp>
    </p:spTree>
    <p:extLst>
      <p:ext uri="{BB962C8B-B14F-4D97-AF65-F5344CB8AC3E}">
        <p14:creationId xmlns:p14="http://schemas.microsoft.com/office/powerpoint/2010/main" val="2809102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Agregue Color a los Datos de Escorrentía en </a:t>
            </a:r>
            <a:r>
              <a:rPr lang="es-ES_tradnl" noProof="0" dirty="0" err="1"/>
              <a:t>GeoTIFF</a:t>
            </a:r>
            <a:endParaRPr lang="es-ES_tradnl" noProof="0" dirty="0"/>
          </a:p>
        </p:txBody>
      </p:sp>
      <p:sp>
        <p:nvSpPr>
          <p:cNvPr id="3" name="Content Placeholder 2"/>
          <p:cNvSpPr>
            <a:spLocks noGrp="1"/>
          </p:cNvSpPr>
          <p:nvPr>
            <p:ph idx="1"/>
          </p:nvPr>
        </p:nvSpPr>
        <p:spPr>
          <a:xfrm>
            <a:off x="242252" y="1130283"/>
            <a:ext cx="11704320" cy="5041917"/>
          </a:xfrm>
        </p:spPr>
        <p:txBody>
          <a:bodyPr>
            <a:noAutofit/>
          </a:bodyPr>
          <a:lstStyle/>
          <a:p>
            <a:pPr marL="603478" lvl="0" indent="-457200">
              <a:lnSpc>
                <a:spcPts val="2680"/>
              </a:lnSpc>
              <a:spcBef>
                <a:spcPts val="0"/>
              </a:spcBef>
              <a:buFont typeface="+mj-lt"/>
              <a:buAutoNum type="arabicPeriod" startAt="27"/>
            </a:pPr>
            <a:r>
              <a:rPr lang="es-ES_tradnl" spc="-30" noProof="0" dirty="0"/>
              <a:t>Haga clic con el botón derecho en el archivo </a:t>
            </a:r>
            <a:br>
              <a:rPr lang="es-ES_tradnl" spc="-30" noProof="0" dirty="0"/>
            </a:br>
            <a:r>
              <a:rPr lang="es-ES_tradnl" noProof="0" dirty="0"/>
              <a:t>de capa para diciembre de 2015 y vaya a </a:t>
            </a:r>
            <a:br>
              <a:rPr lang="es-ES_tradnl" noProof="0" dirty="0"/>
            </a:br>
            <a:r>
              <a:rPr lang="es-ES_tradnl" b="1" noProof="0" dirty="0" err="1"/>
              <a:t>Properties</a:t>
            </a:r>
            <a:r>
              <a:rPr lang="es-ES_tradnl" noProof="0" dirty="0"/>
              <a:t> &gt; </a:t>
            </a:r>
            <a:r>
              <a:rPr lang="es-ES_tradnl" b="1" noProof="0" dirty="0"/>
              <a:t>Style</a:t>
            </a:r>
          </a:p>
          <a:p>
            <a:pPr marL="603478" indent="-457200">
              <a:lnSpc>
                <a:spcPts val="2680"/>
              </a:lnSpc>
              <a:buFont typeface="+mj-lt"/>
              <a:buAutoNum type="arabicPeriod" startAt="27"/>
            </a:pPr>
            <a:r>
              <a:rPr lang="es-ES_tradnl" noProof="0" dirty="0"/>
              <a:t>Seleccione el </a:t>
            </a:r>
            <a:r>
              <a:rPr lang="es-ES_tradnl" b="1" noProof="0" dirty="0" err="1"/>
              <a:t>Render</a:t>
            </a:r>
            <a:r>
              <a:rPr lang="es-ES_tradnl" b="1" noProof="0" dirty="0"/>
              <a:t> </a:t>
            </a:r>
            <a:r>
              <a:rPr lang="es-ES_tradnl" b="1" noProof="0" dirty="0" err="1"/>
              <a:t>Type</a:t>
            </a:r>
            <a:r>
              <a:rPr lang="es-ES_tradnl" b="1" noProof="0" dirty="0"/>
              <a:t> </a:t>
            </a:r>
            <a:r>
              <a:rPr lang="es-ES_tradnl" noProof="0" dirty="0"/>
              <a:t>como </a:t>
            </a:r>
            <a:r>
              <a:rPr lang="es-ES_tradnl" b="1" noProof="0" dirty="0" err="1"/>
              <a:t>Singleband</a:t>
            </a:r>
            <a:r>
              <a:rPr lang="es-ES_tradnl" b="1" noProof="0" dirty="0"/>
              <a:t> </a:t>
            </a:r>
            <a:br>
              <a:rPr lang="es-ES_tradnl" b="1" noProof="0" dirty="0"/>
            </a:br>
            <a:r>
              <a:rPr lang="es-ES_tradnl" b="1" noProof="0" dirty="0" err="1"/>
              <a:t>Pseudocolor</a:t>
            </a:r>
            <a:endParaRPr lang="es-ES_tradnl" b="1" noProof="0" dirty="0"/>
          </a:p>
          <a:p>
            <a:pPr marL="603478" indent="-457200">
              <a:lnSpc>
                <a:spcPts val="2680"/>
              </a:lnSpc>
              <a:buFont typeface="+mj-lt"/>
              <a:buAutoNum type="arabicPeriod" startAt="27"/>
            </a:pPr>
            <a:r>
              <a:rPr lang="es-ES_tradnl" noProof="0" dirty="0"/>
              <a:t>Al lado de </a:t>
            </a:r>
            <a:r>
              <a:rPr lang="es-ES_tradnl" b="1" noProof="0" dirty="0"/>
              <a:t>Color</a:t>
            </a:r>
            <a:r>
              <a:rPr lang="es-ES_tradnl" noProof="0" dirty="0"/>
              <a:t>, asegúrese que la paleta Roja-Amarilla-Azul (Red-</a:t>
            </a:r>
            <a:r>
              <a:rPr lang="es-ES_tradnl" noProof="0" dirty="0" err="1"/>
              <a:t>Yellow</a:t>
            </a:r>
            <a:r>
              <a:rPr lang="es-ES_tradnl" noProof="0" dirty="0"/>
              <a:t>-Blue: </a:t>
            </a:r>
            <a:r>
              <a:rPr lang="es-ES_tradnl" b="1" noProof="0" dirty="0" err="1"/>
              <a:t>RdYlBu</a:t>
            </a:r>
            <a:r>
              <a:rPr lang="es-ES_tradnl" noProof="0" dirty="0"/>
              <a:t>) esté seleccionada</a:t>
            </a:r>
          </a:p>
          <a:p>
            <a:pPr marL="603478" indent="-457200">
              <a:lnSpc>
                <a:spcPts val="2680"/>
              </a:lnSpc>
              <a:buFont typeface="+mj-lt"/>
              <a:buAutoNum type="arabicPeriod" startAt="27"/>
            </a:pPr>
            <a:r>
              <a:rPr lang="es-ES_tradnl" noProof="0" dirty="0"/>
              <a:t>Seleccione </a:t>
            </a:r>
            <a:r>
              <a:rPr lang="es-ES_tradnl" b="1" noProof="0" dirty="0" err="1"/>
              <a:t>Invert</a:t>
            </a:r>
            <a:r>
              <a:rPr lang="es-ES_tradnl" noProof="0" dirty="0"/>
              <a:t> para que los valores de escorrentía bajos se muestren en azul y los altos en rojo</a:t>
            </a:r>
          </a:p>
          <a:p>
            <a:pPr marL="603478" indent="-457200">
              <a:lnSpc>
                <a:spcPts val="2680"/>
              </a:lnSpc>
              <a:buFont typeface="+mj-lt"/>
              <a:buAutoNum type="arabicPeriod" startAt="27"/>
            </a:pPr>
            <a:r>
              <a:rPr lang="es-ES_tradnl" noProof="0" dirty="0"/>
              <a:t>Fije el valor </a:t>
            </a:r>
            <a:r>
              <a:rPr lang="es-ES_tradnl" b="1" noProof="0" dirty="0"/>
              <a:t>Min</a:t>
            </a:r>
            <a:r>
              <a:rPr lang="es-ES_tradnl" noProof="0" dirty="0"/>
              <a:t> como 0 Kg/m</a:t>
            </a:r>
            <a:r>
              <a:rPr lang="es-ES_tradnl" baseline="30000" noProof="0" dirty="0"/>
              <a:t>2</a:t>
            </a:r>
            <a:r>
              <a:rPr lang="es-ES_tradnl" noProof="0" dirty="0"/>
              <a:t> y el valor </a:t>
            </a:r>
            <a:r>
              <a:rPr lang="es-ES_tradnl" b="1" noProof="0" dirty="0"/>
              <a:t>Max</a:t>
            </a:r>
            <a:r>
              <a:rPr lang="es-ES_tradnl" noProof="0" dirty="0"/>
              <a:t> como 0.3 Kg/m</a:t>
            </a:r>
            <a:r>
              <a:rPr lang="es-ES_tradnl" baseline="30000" noProof="0" dirty="0"/>
              <a:t>2</a:t>
            </a:r>
            <a:endParaRPr lang="es-ES_tradnl" noProof="0" dirty="0"/>
          </a:p>
          <a:p>
            <a:pPr marL="603478" indent="-457200">
              <a:lnSpc>
                <a:spcPts val="2680"/>
              </a:lnSpc>
              <a:buFont typeface="+mj-lt"/>
              <a:buAutoNum type="arabicPeriod" startAt="27"/>
            </a:pPr>
            <a:r>
              <a:rPr lang="es-ES_tradnl" noProof="0" dirty="0"/>
              <a:t>Bajo la paleta cromática, cambie el </a:t>
            </a:r>
            <a:r>
              <a:rPr lang="es-ES_tradnl" b="1" noProof="0" dirty="0" err="1"/>
              <a:t>Mode</a:t>
            </a:r>
            <a:r>
              <a:rPr lang="es-ES_tradnl" noProof="0" dirty="0"/>
              <a:t> a </a:t>
            </a:r>
            <a:r>
              <a:rPr lang="es-ES_tradnl" b="1" noProof="0" dirty="0" err="1"/>
              <a:t>Equal</a:t>
            </a:r>
            <a:r>
              <a:rPr lang="es-ES_tradnl" b="1" noProof="0" dirty="0"/>
              <a:t> </a:t>
            </a:r>
            <a:r>
              <a:rPr lang="es-ES_tradnl" b="1" noProof="0" dirty="0" err="1"/>
              <a:t>Interval</a:t>
            </a:r>
            <a:r>
              <a:rPr lang="es-ES_tradnl" b="1" noProof="0" dirty="0"/>
              <a:t> </a:t>
            </a:r>
            <a:r>
              <a:rPr lang="es-ES_tradnl" noProof="0" dirty="0"/>
              <a:t>y </a:t>
            </a:r>
            <a:r>
              <a:rPr lang="es-ES_tradnl" b="1" noProof="0" dirty="0" err="1"/>
              <a:t>Classes</a:t>
            </a:r>
            <a:r>
              <a:rPr lang="es-ES_tradnl" noProof="0" dirty="0"/>
              <a:t> a </a:t>
            </a:r>
            <a:r>
              <a:rPr lang="es-ES_tradnl" b="1" noProof="0" dirty="0"/>
              <a:t>6</a:t>
            </a:r>
            <a:endParaRPr lang="es-ES_tradnl" noProof="0" dirty="0"/>
          </a:p>
          <a:p>
            <a:pPr marL="603478" indent="-457200">
              <a:lnSpc>
                <a:spcPts val="2680"/>
              </a:lnSpc>
              <a:buFont typeface="+mj-lt"/>
              <a:buAutoNum type="arabicPeriod" startAt="27"/>
            </a:pPr>
            <a:r>
              <a:rPr lang="es-ES_tradnl" noProof="0" dirty="0"/>
              <a:t>Haga clic en </a:t>
            </a:r>
            <a:r>
              <a:rPr lang="es-ES_tradnl" b="1" noProof="0" dirty="0" err="1"/>
              <a:t>Classify</a:t>
            </a:r>
            <a:r>
              <a:rPr lang="es-ES_tradnl" noProof="0" dirty="0"/>
              <a:t>, después haga clic en </a:t>
            </a:r>
            <a:r>
              <a:rPr lang="es-ES_tradnl" b="1" noProof="0" dirty="0" err="1"/>
              <a:t>Apply</a:t>
            </a:r>
            <a:endParaRPr lang="es-ES_tradnl" b="1" noProof="0" dirty="0"/>
          </a:p>
          <a:p>
            <a:pPr marL="603478" indent="-457200">
              <a:lnSpc>
                <a:spcPts val="2680"/>
              </a:lnSpc>
              <a:buFont typeface="+mj-lt"/>
              <a:buAutoNum type="arabicPeriod" startAt="27"/>
            </a:pPr>
            <a:r>
              <a:rPr lang="es-ES_tradnl" noProof="0" dirty="0"/>
              <a:t>Repita los pasos anteriores para la capa de diciembre de 2016</a:t>
            </a:r>
          </a:p>
        </p:txBody>
      </p:sp>
      <p:pic>
        <p:nvPicPr>
          <p:cNvPr id="5" name="Content Placeholder 4" descr="Screen Shot 2017-11-16 at 3.38.43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6462" y="1130283"/>
            <a:ext cx="4150109" cy="1932075"/>
          </a:xfrm>
          <a:prstGeom prst="rect">
            <a:avLst/>
          </a:prstGeom>
        </p:spPr>
      </p:pic>
    </p:spTree>
    <p:extLst>
      <p:ext uri="{BB962C8B-B14F-4D97-AF65-F5344CB8AC3E}">
        <p14:creationId xmlns:p14="http://schemas.microsoft.com/office/powerpoint/2010/main" val="15482837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Discusión</a:t>
            </a:r>
          </a:p>
        </p:txBody>
      </p:sp>
      <p:sp>
        <p:nvSpPr>
          <p:cNvPr id="3" name="Content Placeholder 2"/>
          <p:cNvSpPr>
            <a:spLocks noGrp="1"/>
          </p:cNvSpPr>
          <p:nvPr>
            <p:ph idx="1"/>
          </p:nvPr>
        </p:nvSpPr>
        <p:spPr/>
        <p:txBody>
          <a:bodyPr/>
          <a:lstStyle/>
          <a:p>
            <a:pPr marL="603478" indent="-457200">
              <a:buFont typeface="+mj-lt"/>
              <a:buAutoNum type="arabicPeriod"/>
            </a:pPr>
            <a:r>
              <a:rPr lang="es-ES_tradnl" noProof="0" dirty="0"/>
              <a:t>Sobre la cuenca hidrológica del SFV, ¿cuál año tuvo más escorrentía en diciembre?</a:t>
            </a:r>
            <a:br>
              <a:rPr lang="es-ES_tradnl" noProof="0" dirty="0"/>
            </a:br>
            <a:endParaRPr lang="es-ES_tradnl" noProof="0" dirty="0"/>
          </a:p>
          <a:p>
            <a:pPr marL="603478" indent="-457200">
              <a:buFont typeface="+mj-lt"/>
              <a:buAutoNum type="arabicPeriod"/>
            </a:pPr>
            <a:r>
              <a:rPr lang="es-ES_tradnl" noProof="0" dirty="0"/>
              <a:t>Recuerde el análisis de precipitación en GPM que se realizó el Día 4. Explique las diferencias interanuales de escorrentía respecto a las diferencias de precipitación.</a:t>
            </a:r>
            <a:br>
              <a:rPr lang="es-ES_tradnl" noProof="0" dirty="0"/>
            </a:br>
            <a:endParaRPr lang="es-ES_tradnl" noProof="0" dirty="0"/>
          </a:p>
          <a:p>
            <a:pPr marL="603478" indent="-457200">
              <a:buFont typeface="+mj-lt"/>
              <a:buAutoNum type="arabicPeriod"/>
            </a:pPr>
            <a:r>
              <a:rPr lang="es-ES_tradnl" noProof="0" dirty="0"/>
              <a:t>¿Cómo se pueden conseguir datos de escorrentía en alta resolución? </a:t>
            </a:r>
          </a:p>
        </p:txBody>
      </p:sp>
    </p:spTree>
    <p:extLst>
      <p:ext uri="{BB962C8B-B14F-4D97-AF65-F5344CB8AC3E}">
        <p14:creationId xmlns:p14="http://schemas.microsoft.com/office/powerpoint/2010/main" val="1631196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Reseña</a:t>
            </a:r>
          </a:p>
        </p:txBody>
      </p:sp>
      <p:sp>
        <p:nvSpPr>
          <p:cNvPr id="3" name="Content Placeholder 2"/>
          <p:cNvSpPr>
            <a:spLocks noGrp="1"/>
          </p:cNvSpPr>
          <p:nvPr>
            <p:ph idx="1"/>
          </p:nvPr>
        </p:nvSpPr>
        <p:spPr/>
        <p:txBody>
          <a:bodyPr/>
          <a:lstStyle/>
          <a:p>
            <a:pPr lvl="0"/>
            <a:r>
              <a:rPr lang="es-ES_tradnl" noProof="0" dirty="0"/>
              <a:t>Parte 1: Crear Subconjuntos de Datos de Escorrentía de GLDAS y Preparar Series Temporales Mensuales</a:t>
            </a:r>
          </a:p>
          <a:p>
            <a:pPr lvl="0"/>
            <a:r>
              <a:rPr lang="es-ES_tradnl" noProof="0" dirty="0"/>
              <a:t>Parte 2: Hacer y Descargar Mapas de Escorrentía Mensual</a:t>
            </a:r>
          </a:p>
          <a:p>
            <a:pPr lvl="0"/>
            <a:r>
              <a:rPr lang="es-ES_tradnl" noProof="0" dirty="0"/>
              <a:t>Parte 3: Análisis de Escorrentía en QGIS</a:t>
            </a:r>
          </a:p>
          <a:p>
            <a:pPr lvl="1"/>
            <a:r>
              <a:rPr lang="es-ES_tradnl" noProof="0" dirty="0"/>
              <a:t>Convertir datos de Escorrentía de </a:t>
            </a:r>
            <a:r>
              <a:rPr lang="es-ES_tradnl" noProof="0" dirty="0" err="1"/>
              <a:t>NetCDF</a:t>
            </a:r>
            <a:r>
              <a:rPr lang="es-ES_tradnl" noProof="0" dirty="0"/>
              <a:t> en </a:t>
            </a:r>
            <a:r>
              <a:rPr lang="es-ES_tradnl" noProof="0" dirty="0" err="1"/>
              <a:t>GeoTIFF</a:t>
            </a:r>
            <a:endParaRPr lang="es-ES_tradnl" noProof="0" dirty="0"/>
          </a:p>
          <a:p>
            <a:pPr lvl="1"/>
            <a:r>
              <a:rPr lang="es-ES_tradnl" noProof="0" dirty="0"/>
              <a:t>Interpolar y Recortar Datos de Escorrentía a SFW </a:t>
            </a:r>
          </a:p>
          <a:p>
            <a:pPr lvl="1"/>
            <a:r>
              <a:rPr lang="es-ES_tradnl" noProof="0" dirty="0"/>
              <a:t>Calcular Escorrentía Mensual Acumulada sobre la Cuenca del SFV</a:t>
            </a:r>
          </a:p>
          <a:p>
            <a:pPr marL="146278" lvl="0" indent="0">
              <a:buNone/>
            </a:pPr>
            <a:endParaRPr lang="es-ES_tradnl" noProof="0" dirty="0"/>
          </a:p>
        </p:txBody>
      </p:sp>
      <p:sp>
        <p:nvSpPr>
          <p:cNvPr id="4" name="Content Placeholder 3"/>
          <p:cNvSpPr>
            <a:spLocks noGrp="1"/>
          </p:cNvSpPr>
          <p:nvPr>
            <p:ph sz="quarter" idx="4294967295"/>
          </p:nvPr>
        </p:nvSpPr>
        <p:spPr>
          <a:xfrm>
            <a:off x="242252" y="6003286"/>
            <a:ext cx="11704320" cy="314859"/>
          </a:xfrm>
        </p:spPr>
        <p:txBody>
          <a:bodyPr>
            <a:normAutofit fontScale="62500" lnSpcReduction="20000"/>
          </a:bodyPr>
          <a:lstStyle/>
          <a:p>
            <a:endParaRPr lang="en-US" dirty="0"/>
          </a:p>
        </p:txBody>
      </p:sp>
    </p:spTree>
    <p:extLst>
      <p:ext uri="{BB962C8B-B14F-4D97-AF65-F5344CB8AC3E}">
        <p14:creationId xmlns:p14="http://schemas.microsoft.com/office/powerpoint/2010/main" val="2102303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83360" y="4887882"/>
            <a:ext cx="9822103" cy="1643370"/>
          </a:xfrm>
        </p:spPr>
        <p:txBody>
          <a:bodyPr/>
          <a:lstStyle/>
          <a:p>
            <a:pPr lvl="0"/>
            <a:r>
              <a:rPr lang="es-ES_tradnl" noProof="0" dirty="0"/>
              <a:t>Crear Subconjuntos de Datos de Escorrentía de GLDAS y Preparar Series Temporales Mensuales</a:t>
            </a:r>
          </a:p>
        </p:txBody>
      </p:sp>
    </p:spTree>
    <p:extLst>
      <p:ext uri="{BB962C8B-B14F-4D97-AF65-F5344CB8AC3E}">
        <p14:creationId xmlns:p14="http://schemas.microsoft.com/office/powerpoint/2010/main" val="869774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Crear Subconjuntos de Datos de Escorrentía de GLDAS y Preparar Series Temporales Mensuales</a:t>
            </a:r>
          </a:p>
        </p:txBody>
      </p:sp>
      <p:sp>
        <p:nvSpPr>
          <p:cNvPr id="5" name="Content Placeholder 4"/>
          <p:cNvSpPr>
            <a:spLocks noGrp="1"/>
          </p:cNvSpPr>
          <p:nvPr>
            <p:ph idx="1"/>
          </p:nvPr>
        </p:nvSpPr>
        <p:spPr>
          <a:xfrm>
            <a:off x="242252" y="1130283"/>
            <a:ext cx="11704320" cy="5187862"/>
          </a:xfrm>
        </p:spPr>
        <p:txBody>
          <a:bodyPr rIns="0">
            <a:normAutofit/>
          </a:bodyPr>
          <a:lstStyle/>
          <a:p>
            <a:pPr marL="603478" lvl="0" indent="-457200">
              <a:buFont typeface="+mj-lt"/>
              <a:buAutoNum type="arabicPeriod"/>
            </a:pPr>
            <a:r>
              <a:rPr lang="es-ES_tradnl" noProof="0" dirty="0"/>
              <a:t>Vaya a Giovanni: </a:t>
            </a:r>
            <a:r>
              <a:rPr lang="es-ES_tradnl" u="sng" noProof="0" dirty="0">
                <a:hlinkClick r:id="rId2"/>
              </a:rPr>
              <a:t>http://giovanni.gsfc.nasa.gov/giovanni</a:t>
            </a:r>
            <a:endParaRPr lang="es-ES_tradnl" noProof="0" dirty="0"/>
          </a:p>
          <a:p>
            <a:pPr marL="603478" lvl="0" indent="-457200">
              <a:buFont typeface="+mj-lt"/>
              <a:buAutoNum type="arabicPeriod"/>
            </a:pPr>
            <a:r>
              <a:rPr lang="es-ES_tradnl" noProof="0" dirty="0"/>
              <a:t>En la página de Giovanni verá las siguientes opciones: </a:t>
            </a:r>
          </a:p>
          <a:p>
            <a:pPr lvl="1"/>
            <a:r>
              <a:rPr lang="es-ES_tradnl" b="1" noProof="0" dirty="0" err="1"/>
              <a:t>Select</a:t>
            </a:r>
            <a:r>
              <a:rPr lang="es-ES_tradnl" b="1" noProof="0" dirty="0"/>
              <a:t> </a:t>
            </a:r>
            <a:r>
              <a:rPr lang="es-ES_tradnl" b="1" noProof="0" dirty="0" err="1"/>
              <a:t>Plot</a:t>
            </a:r>
            <a:r>
              <a:rPr lang="es-ES_tradnl" b="1" noProof="0" dirty="0"/>
              <a:t>:</a:t>
            </a:r>
            <a:r>
              <a:rPr lang="es-ES_tradnl" noProof="0" dirty="0"/>
              <a:t> permite la selección de opciones de análisis</a:t>
            </a:r>
          </a:p>
          <a:p>
            <a:pPr lvl="1"/>
            <a:r>
              <a:rPr lang="es-ES_tradnl" b="1" noProof="0" dirty="0" err="1"/>
              <a:t>Select</a:t>
            </a:r>
            <a:r>
              <a:rPr lang="es-ES_tradnl" b="1" noProof="0" dirty="0"/>
              <a:t> Data </a:t>
            </a:r>
            <a:r>
              <a:rPr lang="es-ES_tradnl" b="1" noProof="0" dirty="0" err="1"/>
              <a:t>Range</a:t>
            </a:r>
            <a:r>
              <a:rPr lang="es-ES_tradnl" b="1" noProof="0" dirty="0"/>
              <a:t>:</a:t>
            </a:r>
            <a:r>
              <a:rPr lang="es-ES_tradnl" noProof="0" dirty="0"/>
              <a:t> permite la selección de un período de tiempo</a:t>
            </a:r>
          </a:p>
          <a:p>
            <a:pPr lvl="1"/>
            <a:r>
              <a:rPr lang="es-ES_tradnl" b="1" noProof="0" dirty="0" err="1"/>
              <a:t>Select</a:t>
            </a:r>
            <a:r>
              <a:rPr lang="es-ES_tradnl" b="1" noProof="0" dirty="0"/>
              <a:t> </a:t>
            </a:r>
            <a:r>
              <a:rPr lang="es-ES_tradnl" b="1" noProof="0" dirty="0" err="1"/>
              <a:t>Region</a:t>
            </a:r>
            <a:r>
              <a:rPr lang="es-ES_tradnl" b="1" noProof="0" dirty="0"/>
              <a:t> (</a:t>
            </a:r>
            <a:r>
              <a:rPr lang="es-ES_tradnl" b="1" noProof="0" dirty="0" err="1"/>
              <a:t>Bounding</a:t>
            </a:r>
            <a:r>
              <a:rPr lang="es-ES_tradnl" b="1" noProof="0" dirty="0"/>
              <a:t> Box </a:t>
            </a:r>
            <a:r>
              <a:rPr lang="es-ES_tradnl" b="1" noProof="0" dirty="0" err="1"/>
              <a:t>or</a:t>
            </a:r>
            <a:r>
              <a:rPr lang="es-ES_tradnl" b="1" noProof="0" dirty="0"/>
              <a:t> </a:t>
            </a:r>
            <a:r>
              <a:rPr lang="es-ES_tradnl" b="1" noProof="0" dirty="0" err="1"/>
              <a:t>Shapefile</a:t>
            </a:r>
            <a:r>
              <a:rPr lang="es-ES_tradnl" b="1" noProof="0" dirty="0"/>
              <a:t>):</a:t>
            </a:r>
            <a:r>
              <a:rPr lang="es-ES_tradnl" noProof="0" dirty="0"/>
              <a:t> permite la selección de una región geográfica por latitud-longitud, mapa, o </a:t>
            </a:r>
            <a:r>
              <a:rPr lang="es-ES_tradnl" noProof="0" dirty="0" err="1"/>
              <a:t>shapefile</a:t>
            </a:r>
            <a:endParaRPr lang="es-ES_tradnl" noProof="0" dirty="0"/>
          </a:p>
          <a:p>
            <a:pPr lvl="1"/>
            <a:r>
              <a:rPr lang="es-ES_tradnl" b="1" noProof="0" dirty="0" err="1"/>
              <a:t>Keyword</a:t>
            </a:r>
            <a:r>
              <a:rPr lang="es-ES_tradnl" b="1" noProof="0" dirty="0"/>
              <a:t>:</a:t>
            </a:r>
            <a:r>
              <a:rPr lang="es-ES_tradnl" noProof="0" dirty="0"/>
              <a:t> permite la búsqueda de parámetros de datos por palabra clave</a:t>
            </a:r>
          </a:p>
          <a:p>
            <a:pPr lvl="1"/>
            <a:r>
              <a:rPr lang="es-ES_tradnl" b="1" noProof="0" dirty="0" err="1"/>
              <a:t>Plot</a:t>
            </a:r>
            <a:r>
              <a:rPr lang="es-ES_tradnl" b="1" noProof="0" dirty="0"/>
              <a:t> Data:</a:t>
            </a:r>
            <a:r>
              <a:rPr lang="es-ES_tradnl" noProof="0" dirty="0"/>
              <a:t> (ubicado en la parte inferior derecha de la página) inicia la acción para realizar una diagramación deseada</a:t>
            </a:r>
          </a:p>
        </p:txBody>
      </p:sp>
    </p:spTree>
    <p:extLst>
      <p:ext uri="{BB962C8B-B14F-4D97-AF65-F5344CB8AC3E}">
        <p14:creationId xmlns:p14="http://schemas.microsoft.com/office/powerpoint/2010/main" val="380197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Crear Subconjuntos de Datos de Escorrentía de GLDAS y Preparar Series Temporales Mensuales</a:t>
            </a:r>
          </a:p>
        </p:txBody>
      </p:sp>
      <p:sp>
        <p:nvSpPr>
          <p:cNvPr id="3" name="Content Placeholder 2"/>
          <p:cNvSpPr>
            <a:spLocks noGrp="1"/>
          </p:cNvSpPr>
          <p:nvPr>
            <p:ph idx="1"/>
          </p:nvPr>
        </p:nvSpPr>
        <p:spPr>
          <a:xfrm>
            <a:off x="242252" y="1130283"/>
            <a:ext cx="11704320" cy="5041917"/>
          </a:xfrm>
        </p:spPr>
        <p:txBody>
          <a:bodyPr/>
          <a:lstStyle/>
          <a:p>
            <a:pPr marL="603478" indent="-457200">
              <a:spcBef>
                <a:spcPts val="200"/>
              </a:spcBef>
              <a:buFont typeface="+mj-lt"/>
              <a:buAutoNum type="arabicPeriod" startAt="3"/>
            </a:pPr>
            <a:r>
              <a:rPr lang="es-ES_tradnl" noProof="0" dirty="0"/>
              <a:t>Ingrese las siguientes opciones:</a:t>
            </a:r>
          </a:p>
          <a:p>
            <a:pPr marL="603478" indent="-457200">
              <a:spcBef>
                <a:spcPts val="200"/>
              </a:spcBef>
              <a:buFont typeface="+mj-lt"/>
              <a:buAutoNum type="arabicPeriod" startAt="3"/>
            </a:pPr>
            <a:r>
              <a:rPr lang="es-ES_tradnl" noProof="0" dirty="0"/>
              <a:t>Para </a:t>
            </a:r>
            <a:r>
              <a:rPr lang="es-ES_tradnl" b="1" noProof="0" dirty="0" err="1"/>
              <a:t>Keyword</a:t>
            </a:r>
            <a:r>
              <a:rPr lang="es-ES_tradnl" noProof="0" dirty="0"/>
              <a:t>, ingrese </a:t>
            </a:r>
            <a:r>
              <a:rPr lang="es-ES_tradnl" b="1" noProof="0" dirty="0"/>
              <a:t>GLDAS </a:t>
            </a:r>
            <a:r>
              <a:rPr lang="es-ES_tradnl" b="1" noProof="0" dirty="0" err="1"/>
              <a:t>Runoff</a:t>
            </a:r>
            <a:r>
              <a:rPr lang="es-ES_tradnl" noProof="0" dirty="0"/>
              <a:t>. Haga clic </a:t>
            </a:r>
            <a:r>
              <a:rPr lang="es-ES_tradnl" b="1" noProof="0" dirty="0" err="1"/>
              <a:t>Search</a:t>
            </a:r>
            <a:endParaRPr lang="es-ES_tradnl" noProof="0" dirty="0"/>
          </a:p>
          <a:p>
            <a:pPr marL="603478" indent="-457200">
              <a:spcBef>
                <a:spcPts val="200"/>
              </a:spcBef>
              <a:buFont typeface="+mj-lt"/>
              <a:buAutoNum type="arabicPeriod" startAt="3"/>
            </a:pPr>
            <a:r>
              <a:rPr lang="es-ES_tradnl" noProof="0" dirty="0"/>
              <a:t>Seleccione datos mensuales (</a:t>
            </a:r>
            <a:r>
              <a:rPr lang="es-ES_tradnl" noProof="0" dirty="0" err="1"/>
              <a:t>Monthly</a:t>
            </a:r>
            <a:r>
              <a:rPr lang="es-ES_tradnl" noProof="0" dirty="0"/>
              <a:t>) de  </a:t>
            </a:r>
            <a:r>
              <a:rPr lang="es-ES_tradnl" b="1" noProof="0" dirty="0"/>
              <a:t>Storm </a:t>
            </a:r>
            <a:r>
              <a:rPr lang="es-ES_tradnl" b="1" noProof="0" dirty="0" err="1"/>
              <a:t>surface</a:t>
            </a:r>
            <a:r>
              <a:rPr lang="es-ES_tradnl" b="1" noProof="0" dirty="0"/>
              <a:t> </a:t>
            </a:r>
            <a:r>
              <a:rPr lang="es-ES_tradnl" b="1" noProof="0" dirty="0" err="1"/>
              <a:t>runoff</a:t>
            </a:r>
            <a:r>
              <a:rPr lang="es-ES_tradnl" b="1" noProof="0" dirty="0"/>
              <a:t> (GLDAS_NOAH025_Mv2.1)</a:t>
            </a:r>
            <a:endParaRPr lang="es-ES_tradnl" noProof="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252" y="2775123"/>
            <a:ext cx="5710425" cy="2315037"/>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4412" y="2775123"/>
            <a:ext cx="5852160" cy="1968115"/>
          </a:xfrm>
          <a:prstGeom prst="rect">
            <a:avLst/>
          </a:prstGeom>
        </p:spPr>
      </p:pic>
      <p:cxnSp>
        <p:nvCxnSpPr>
          <p:cNvPr id="9" name="Straight Arrow Connector 8"/>
          <p:cNvCxnSpPr/>
          <p:nvPr/>
        </p:nvCxnSpPr>
        <p:spPr>
          <a:xfrm flipV="1">
            <a:off x="4465320" y="4983480"/>
            <a:ext cx="701040" cy="383672"/>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flipV="1">
            <a:off x="6303197" y="4551402"/>
            <a:ext cx="554803" cy="53875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126508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Crear Subconjuntos de Datos de Escorrentía de GLDAS y Preparar Series Temporales Mensuales</a:t>
            </a:r>
          </a:p>
        </p:txBody>
      </p:sp>
      <p:sp>
        <p:nvSpPr>
          <p:cNvPr id="3" name="Content Placeholder 2"/>
          <p:cNvSpPr>
            <a:spLocks noGrp="1"/>
          </p:cNvSpPr>
          <p:nvPr>
            <p:ph idx="1"/>
          </p:nvPr>
        </p:nvSpPr>
        <p:spPr>
          <a:xfrm>
            <a:off x="242251" y="1130283"/>
            <a:ext cx="8064781" cy="5041917"/>
          </a:xfrm>
        </p:spPr>
        <p:txBody>
          <a:bodyPr>
            <a:normAutofit lnSpcReduction="10000"/>
          </a:bodyPr>
          <a:lstStyle/>
          <a:p>
            <a:pPr marL="603478" indent="-457200">
              <a:buFont typeface="+mj-lt"/>
              <a:buAutoNum type="arabicPeriod" startAt="6"/>
            </a:pPr>
            <a:r>
              <a:rPr lang="es-ES_tradnl" noProof="0" dirty="0"/>
              <a:t>Bajo </a:t>
            </a:r>
            <a:r>
              <a:rPr lang="es-ES_tradnl" b="1" noProof="0" dirty="0" err="1"/>
              <a:t>Select</a:t>
            </a:r>
            <a:r>
              <a:rPr lang="es-ES_tradnl" b="1" noProof="0" dirty="0"/>
              <a:t> </a:t>
            </a:r>
            <a:r>
              <a:rPr lang="es-ES_tradnl" b="1" noProof="0" dirty="0" err="1"/>
              <a:t>Plot</a:t>
            </a:r>
            <a:r>
              <a:rPr lang="es-ES_tradnl" noProof="0" dirty="0"/>
              <a:t>, la selección pre-programada es </a:t>
            </a:r>
            <a:r>
              <a:rPr lang="es-ES_tradnl" b="1" noProof="0" dirty="0" err="1"/>
              <a:t>Maps</a:t>
            </a:r>
            <a:r>
              <a:rPr lang="es-ES_tradnl" b="1" noProof="0" dirty="0"/>
              <a:t>: Time </a:t>
            </a:r>
            <a:r>
              <a:rPr lang="es-ES_tradnl" b="1" noProof="0" dirty="0" err="1"/>
              <a:t>Averaged</a:t>
            </a:r>
            <a:r>
              <a:rPr lang="es-ES_tradnl" b="1" noProof="0" dirty="0"/>
              <a:t> </a:t>
            </a:r>
            <a:r>
              <a:rPr lang="es-ES_tradnl" b="1" noProof="0" dirty="0" err="1"/>
              <a:t>Map</a:t>
            </a:r>
            <a:r>
              <a:rPr lang="es-ES_tradnl" noProof="0" dirty="0"/>
              <a:t>. Seleccione </a:t>
            </a:r>
            <a:r>
              <a:rPr lang="es-ES_tradnl" b="1" noProof="0" dirty="0"/>
              <a:t>Time Series</a:t>
            </a:r>
            <a:r>
              <a:rPr lang="es-ES_tradnl" noProof="0" dirty="0"/>
              <a:t> y después </a:t>
            </a:r>
            <a:r>
              <a:rPr lang="es-ES_tradnl" b="1" noProof="0" dirty="0" err="1"/>
              <a:t>Area</a:t>
            </a:r>
            <a:r>
              <a:rPr lang="es-ES_tradnl" b="1" noProof="0" dirty="0"/>
              <a:t> </a:t>
            </a:r>
            <a:r>
              <a:rPr lang="es-ES_tradnl" b="1" noProof="0" dirty="0" err="1"/>
              <a:t>Averaged</a:t>
            </a:r>
            <a:r>
              <a:rPr lang="es-ES_tradnl" b="1" noProof="0" dirty="0"/>
              <a:t> </a:t>
            </a:r>
            <a:r>
              <a:rPr lang="es-ES_tradnl" noProof="0" dirty="0"/>
              <a:t>del menú desplegable</a:t>
            </a:r>
          </a:p>
          <a:p>
            <a:pPr marL="603478" lvl="2" indent="-457200">
              <a:spcBef>
                <a:spcPts val="800"/>
              </a:spcBef>
              <a:buFont typeface="+mj-lt"/>
              <a:buAutoNum type="arabicPeriod" startAt="6"/>
            </a:pPr>
            <a:r>
              <a:rPr lang="es-ES_tradnl" noProof="0" dirty="0"/>
              <a:t>Bajo </a:t>
            </a:r>
            <a:r>
              <a:rPr lang="es-ES_tradnl" b="1" noProof="0" dirty="0" err="1"/>
              <a:t>Select</a:t>
            </a:r>
            <a:r>
              <a:rPr lang="es-ES_tradnl" b="1" noProof="0" dirty="0"/>
              <a:t> </a:t>
            </a:r>
            <a:r>
              <a:rPr lang="es-ES_tradnl" b="1" noProof="0" dirty="0" err="1"/>
              <a:t>Region</a:t>
            </a:r>
            <a:r>
              <a:rPr lang="es-ES_tradnl" b="1" noProof="0" dirty="0"/>
              <a:t> (</a:t>
            </a:r>
            <a:r>
              <a:rPr lang="es-ES_tradnl" b="1" noProof="0" dirty="0" err="1"/>
              <a:t>Bounding</a:t>
            </a:r>
            <a:r>
              <a:rPr lang="es-ES_tradnl" b="1" noProof="0" dirty="0"/>
              <a:t> Box </a:t>
            </a:r>
            <a:r>
              <a:rPr lang="es-ES_tradnl" b="1" noProof="0" dirty="0" err="1"/>
              <a:t>or</a:t>
            </a:r>
            <a:r>
              <a:rPr lang="es-ES_tradnl" b="1" noProof="0" dirty="0"/>
              <a:t> </a:t>
            </a:r>
            <a:r>
              <a:rPr lang="es-ES_tradnl" b="1" noProof="0" dirty="0" err="1"/>
              <a:t>Shape</a:t>
            </a:r>
            <a:r>
              <a:rPr lang="es-ES_tradnl" b="1" noProof="0" dirty="0"/>
              <a:t>)</a:t>
            </a:r>
            <a:r>
              <a:rPr lang="es-ES_tradnl" noProof="0" dirty="0"/>
              <a:t>, ingrese la longitud y latitud alrededor de Paraná: -60.0, -28.0, -48.0, -23.5</a:t>
            </a:r>
          </a:p>
          <a:p>
            <a:pPr marL="847275" lvl="3" indent="-457200">
              <a:spcBef>
                <a:spcPts val="800"/>
              </a:spcBef>
            </a:pPr>
            <a:r>
              <a:rPr lang="es-ES_tradnl" noProof="0" dirty="0"/>
              <a:t>Nota: las longitudes occidentales y latitudes meridionales son negativas, mientras que las longitudes orientales y latitudes septentrionales son positivas</a:t>
            </a:r>
          </a:p>
          <a:p>
            <a:pPr marL="847275" lvl="3" indent="-457200">
              <a:spcBef>
                <a:spcPts val="800"/>
              </a:spcBef>
            </a:pPr>
            <a:r>
              <a:rPr lang="es-ES_tradnl" noProof="0" dirty="0"/>
              <a:t>Haga clic en el icono de mapa        para ver la región</a:t>
            </a:r>
          </a:p>
        </p:txBody>
      </p:sp>
      <p:pic>
        <p:nvPicPr>
          <p:cNvPr id="5" name="Content Placeholder 10"/>
          <p:cNvPicPr>
            <a:picLocks noGrp="1" noChangeAspect="1"/>
          </p:cNvPicPr>
          <p:nvPr>
            <p:ph idx="12"/>
          </p:nvPr>
        </p:nvPicPr>
        <p:blipFill>
          <a:blip r:embed="rId2">
            <a:extLst>
              <a:ext uri="{28A0092B-C50C-407E-A947-70E740481C1C}">
                <a14:useLocalDpi xmlns:a14="http://schemas.microsoft.com/office/drawing/2010/main" val="0"/>
              </a:ext>
            </a:extLst>
          </a:blip>
          <a:stretch>
            <a:fillRect/>
          </a:stretch>
        </p:blipFill>
        <p:spPr>
          <a:xfrm>
            <a:off x="8427720" y="1130283"/>
            <a:ext cx="3518852" cy="2548537"/>
          </a:xfrm>
        </p:spPr>
      </p:pic>
      <p:pic>
        <p:nvPicPr>
          <p:cNvPr id="6" name="Picture 5" descr="../../../../../../Desktop/Screen%20Shot%202017-11-08%20at%20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865812" y="4985808"/>
            <a:ext cx="457200" cy="422030"/>
          </a:xfrm>
          <a:prstGeom prst="rect">
            <a:avLst/>
          </a:prstGeom>
          <a:noFill/>
          <a:ln>
            <a:noFill/>
          </a:ln>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07033" y="3616537"/>
            <a:ext cx="3639539" cy="2555663"/>
          </a:xfrm>
          <a:prstGeom prst="rect">
            <a:avLst/>
          </a:prstGeom>
        </p:spPr>
      </p:pic>
      <p:cxnSp>
        <p:nvCxnSpPr>
          <p:cNvPr id="8" name="Straight Arrow Connector 7"/>
          <p:cNvCxnSpPr/>
          <p:nvPr/>
        </p:nvCxnSpPr>
        <p:spPr>
          <a:xfrm>
            <a:off x="8101601" y="2590800"/>
            <a:ext cx="410863" cy="220276"/>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p:cNvCxnSpPr/>
          <p:nvPr/>
        </p:nvCxnSpPr>
        <p:spPr>
          <a:xfrm>
            <a:off x="11119121" y="3678820"/>
            <a:ext cx="410863" cy="220276"/>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90020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noProof="0" dirty="0"/>
              <a:t>Crear Subconjuntos de Datos de Escorrentía de GLDAS y Preparar Series Temporales Mensuales</a:t>
            </a:r>
          </a:p>
        </p:txBody>
      </p:sp>
      <p:sp>
        <p:nvSpPr>
          <p:cNvPr id="3" name="Content Placeholder 2"/>
          <p:cNvSpPr>
            <a:spLocks noGrp="1"/>
          </p:cNvSpPr>
          <p:nvPr>
            <p:ph idx="1"/>
          </p:nvPr>
        </p:nvSpPr>
        <p:spPr>
          <a:xfrm>
            <a:off x="242252" y="1130283"/>
            <a:ext cx="5806440" cy="5041917"/>
          </a:xfrm>
        </p:spPr>
        <p:txBody>
          <a:bodyPr/>
          <a:lstStyle/>
          <a:p>
            <a:pPr marL="603478" indent="-457200">
              <a:buFont typeface="+mj-lt"/>
              <a:buAutoNum type="arabicPeriod" startAt="7"/>
            </a:pPr>
            <a:r>
              <a:rPr lang="es-ES_tradnl" noProof="0" dirty="0"/>
              <a:t>Bajo </a:t>
            </a:r>
            <a:r>
              <a:rPr lang="es-ES_tradnl" b="1" noProof="0" dirty="0" err="1"/>
              <a:t>Select</a:t>
            </a:r>
            <a:r>
              <a:rPr lang="es-ES_tradnl" b="1" noProof="0" dirty="0"/>
              <a:t> Date </a:t>
            </a:r>
            <a:r>
              <a:rPr lang="es-ES_tradnl" b="1" noProof="0" dirty="0" err="1"/>
              <a:t>Range</a:t>
            </a:r>
            <a:r>
              <a:rPr lang="es-ES_tradnl" b="1" noProof="0" dirty="0"/>
              <a:t> (UTC)</a:t>
            </a:r>
            <a:r>
              <a:rPr lang="es-ES_tradnl" noProof="0" dirty="0"/>
              <a:t>, en las ventanas YY-MM, ingrese 2015-01 como fecha de inicio y 2016-12 como fecha de terminación</a:t>
            </a:r>
          </a:p>
          <a:p>
            <a:pPr marL="603478" indent="-457200">
              <a:buFont typeface="+mj-lt"/>
              <a:buAutoNum type="arabicPeriod" startAt="7"/>
            </a:pPr>
            <a:r>
              <a:rPr lang="es-ES_tradnl" noProof="0" dirty="0"/>
              <a:t>Haga clic en </a:t>
            </a:r>
            <a:r>
              <a:rPr lang="es-ES_tradnl" b="1" noProof="0" dirty="0" err="1"/>
              <a:t>Plot</a:t>
            </a:r>
            <a:r>
              <a:rPr lang="es-ES_tradnl" b="1" noProof="0" dirty="0"/>
              <a:t> Data</a:t>
            </a:r>
            <a:r>
              <a:rPr lang="es-ES_tradnl" noProof="0" dirty="0"/>
              <a:t> (al fondo derecho de la pantalla) para obtener la diagramación de la serie temporal a la derecha</a:t>
            </a:r>
          </a:p>
        </p:txBody>
      </p:sp>
      <p:pic>
        <p:nvPicPr>
          <p:cNvPr id="5" name="Content Placeholder 4" descr="Screen Shot 2017-11-16 at 10.02.34 AM.png"/>
          <p:cNvPicPr>
            <a:picLocks noGrp="1" noChangeAspect="1"/>
          </p:cNvPicPr>
          <p:nvPr>
            <p:ph idx="12"/>
          </p:nvPr>
        </p:nvPicPr>
        <p:blipFill>
          <a:blip r:embed="rId2">
            <a:extLst>
              <a:ext uri="{28A0092B-C50C-407E-A947-70E740481C1C}">
                <a14:useLocalDpi xmlns:a14="http://schemas.microsoft.com/office/drawing/2010/main" val="0"/>
              </a:ext>
            </a:extLst>
          </a:blip>
          <a:stretch>
            <a:fillRect/>
          </a:stretch>
        </p:blipFill>
        <p:spPr>
          <a:xfrm>
            <a:off x="6140450" y="1130283"/>
            <a:ext cx="5805488" cy="3387123"/>
          </a:xfrm>
          <a:prstGeom prst="rect">
            <a:avLst/>
          </a:prstGeom>
        </p:spPr>
      </p:pic>
      <p:cxnSp>
        <p:nvCxnSpPr>
          <p:cNvPr id="6" name="Straight Arrow Connector 5"/>
          <p:cNvCxnSpPr/>
          <p:nvPr/>
        </p:nvCxnSpPr>
        <p:spPr>
          <a:xfrm flipV="1">
            <a:off x="10226040" y="1262576"/>
            <a:ext cx="1060104" cy="0"/>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51092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s-ES_tradnl" noProof="0" dirty="0"/>
              <a:t>Hacer y Descargar Mapas de </a:t>
            </a:r>
            <a:br>
              <a:rPr lang="es-ES_tradnl" noProof="0" dirty="0"/>
            </a:br>
            <a:r>
              <a:rPr lang="es-ES_tradnl" noProof="0" dirty="0"/>
              <a:t>Escorrentía Mensual</a:t>
            </a:r>
          </a:p>
        </p:txBody>
      </p:sp>
    </p:spTree>
    <p:extLst>
      <p:ext uri="{BB962C8B-B14F-4D97-AF65-F5344CB8AC3E}">
        <p14:creationId xmlns:p14="http://schemas.microsoft.com/office/powerpoint/2010/main" val="1483260530"/>
      </p:ext>
    </p:extLst>
  </p:cSld>
  <p:clrMapOvr>
    <a:masterClrMapping/>
  </p:clrMapOvr>
</p:sld>
</file>

<file path=ppt/theme/theme1.xml><?xml version="1.0" encoding="utf-8"?>
<a:theme xmlns:a="http://schemas.openxmlformats.org/drawingml/2006/main" name="ARSET">
  <a:themeElements>
    <a:clrScheme name="CBP">
      <a:dk1>
        <a:srgbClr val="000000"/>
      </a:dk1>
      <a:lt1>
        <a:srgbClr val="FFFFFF"/>
      </a:lt1>
      <a:dk2>
        <a:srgbClr val="44546A"/>
      </a:dk2>
      <a:lt2>
        <a:srgbClr val="E7E6E6"/>
      </a:lt2>
      <a:accent1>
        <a:srgbClr val="3E4168"/>
      </a:accent1>
      <a:accent2>
        <a:srgbClr val="964034"/>
      </a:accent2>
      <a:accent3>
        <a:srgbClr val="9298A8"/>
      </a:accent3>
      <a:accent4>
        <a:srgbClr val="E97845"/>
      </a:accent4>
      <a:accent5>
        <a:srgbClr val="379CC3"/>
      </a:accent5>
      <a:accent6>
        <a:srgbClr val="2E8651"/>
      </a:accent6>
      <a:hlink>
        <a:srgbClr val="379CC3"/>
      </a:hlink>
      <a:folHlink>
        <a:srgbClr val="954F72"/>
      </a:folHlink>
    </a:clrScheme>
    <a:fontScheme name="Century Gothic">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RSET" id="{BA05CCD1-3523-0D48-9ADD-9603D9C9F698}" vid="{84C97764-3CC0-DE47-A4EB-C4D0B64616A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ARSET</Template>
  <TotalTime>17172</TotalTime>
  <Words>2090</Words>
  <Application>Microsoft Office PowerPoint</Application>
  <PresentationFormat>Custom</PresentationFormat>
  <Paragraphs>140</Paragraphs>
  <Slides>24</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Century Gothic</vt:lpstr>
      <vt:lpstr>ARSET</vt:lpstr>
      <vt:lpstr>Acceso y Análisis de La Escorrentía de GLDAS Sobre la Cuenca del São Francisco Verdadeiro</vt:lpstr>
      <vt:lpstr>Objetivos</vt:lpstr>
      <vt:lpstr>Reseña</vt:lpstr>
      <vt:lpstr>Crear Subconjuntos de Datos de Escorrentía de GLDAS y Preparar Series Temporales Mensuales</vt:lpstr>
      <vt:lpstr>Crear Subconjuntos de Datos de Escorrentía de GLDAS y Preparar Series Temporales Mensuales</vt:lpstr>
      <vt:lpstr>Crear Subconjuntos de Datos de Escorrentía de GLDAS y Preparar Series Temporales Mensuales</vt:lpstr>
      <vt:lpstr>Crear Subconjuntos de Datos de Escorrentía de GLDAS y Preparar Series Temporales Mensuales</vt:lpstr>
      <vt:lpstr>Crear Subconjuntos de Datos de Escorrentía de GLDAS y Preparar Series Temporales Mensuales</vt:lpstr>
      <vt:lpstr>Hacer y Descargar Mapas de  Escorrentía Mensual</vt:lpstr>
      <vt:lpstr>Hacer y Descargar Mapas de Escorrentía Mensual</vt:lpstr>
      <vt:lpstr>Hacer y Descargar Mapas de Escorrentía Mensual</vt:lpstr>
      <vt:lpstr>Análisis de Escorrentía en QGIS</vt:lpstr>
      <vt:lpstr>Análisis de Escorrentía en QGIS</vt:lpstr>
      <vt:lpstr>Análisis de Escorrentía en QGIS</vt:lpstr>
      <vt:lpstr>Agregue el Shapefile del SFV</vt:lpstr>
      <vt:lpstr>Convierta los Datos de Escorrentía NetCDF en GeoTiff </vt:lpstr>
      <vt:lpstr>Convierta los Datos de Escorrentía NetCDF en GeoTiff </vt:lpstr>
      <vt:lpstr>Convierta los Datos de Escorrentía NetCDF en GeoTiff </vt:lpstr>
      <vt:lpstr>Remuestree los Datos de Escorrentía</vt:lpstr>
      <vt:lpstr>Remuestree los Datos de Escorrentía</vt:lpstr>
      <vt:lpstr>Recorte los Datos de Escorrentía a la Cuenca Hidrológica del SFV</vt:lpstr>
      <vt:lpstr>Nota</vt:lpstr>
      <vt:lpstr>Agregue Color a los Datos de Escorrentía en GeoTIFF</vt:lpstr>
      <vt:lpstr>Discusión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About ARSET Slides</dc:title>
  <dc:creator>Elizabeth Hook</dc:creator>
  <cp:lastModifiedBy>Oddo, Perry C (GSFC-617.0)[SCIENCE SYSTEMS AND APPLICATIONS INC]</cp:lastModifiedBy>
  <cp:revision>704</cp:revision>
  <cp:lastPrinted>2017-12-04T03:24:41Z</cp:lastPrinted>
  <dcterms:created xsi:type="dcterms:W3CDTF">2016-01-25T16:50:10Z</dcterms:created>
  <dcterms:modified xsi:type="dcterms:W3CDTF">2022-10-26T19:34:21Z</dcterms:modified>
</cp:coreProperties>
</file>

<file path=docProps/thumbnail.jpeg>
</file>